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8" r:id="rId2"/>
    <p:sldId id="301" r:id="rId3"/>
    <p:sldId id="307" r:id="rId4"/>
    <p:sldId id="309" r:id="rId5"/>
    <p:sldId id="310" r:id="rId6"/>
    <p:sldId id="311" r:id="rId7"/>
    <p:sldId id="312" r:id="rId8"/>
    <p:sldId id="313" r:id="rId9"/>
    <p:sldId id="314" r:id="rId10"/>
    <p:sldId id="315" r:id="rId11"/>
    <p:sldId id="316" r:id="rId12"/>
    <p:sldId id="317" r:id="rId13"/>
    <p:sldId id="318"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44F2"/>
    <a:srgbClr val="FF33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75139" autoAdjust="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08074-1A82-4276-BC9C-9F1654D2C295}" type="datetimeFigureOut">
              <a:rPr lang="en-GB" smtClean="0"/>
              <a:t>24/07/2020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323D7-8D74-402A-B74C-D1093F83EA20}" type="slidenum">
              <a:rPr lang="en-GB" smtClean="0"/>
              <a:t>‹#›</a:t>
            </a:fld>
            <a:endParaRPr lang="en-GB"/>
          </a:p>
        </p:txBody>
      </p:sp>
    </p:spTree>
    <p:extLst>
      <p:ext uri="{BB962C8B-B14F-4D97-AF65-F5344CB8AC3E}">
        <p14:creationId xmlns:p14="http://schemas.microsoft.com/office/powerpoint/2010/main" val="370385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C9BEC-E11D-4BAB-B95E-6E8FA7997F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7768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10</a:t>
            </a:fld>
            <a:endParaRPr lang="en-GB"/>
          </a:p>
        </p:txBody>
      </p:sp>
    </p:spTree>
    <p:extLst>
      <p:ext uri="{BB962C8B-B14F-4D97-AF65-F5344CB8AC3E}">
        <p14:creationId xmlns:p14="http://schemas.microsoft.com/office/powerpoint/2010/main" val="1332856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11</a:t>
            </a:fld>
            <a:endParaRPr lang="en-GB"/>
          </a:p>
        </p:txBody>
      </p:sp>
    </p:spTree>
    <p:extLst>
      <p:ext uri="{BB962C8B-B14F-4D97-AF65-F5344CB8AC3E}">
        <p14:creationId xmlns:p14="http://schemas.microsoft.com/office/powerpoint/2010/main" val="3645746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12</a:t>
            </a:fld>
            <a:endParaRPr lang="en-GB"/>
          </a:p>
        </p:txBody>
      </p:sp>
    </p:spTree>
    <p:extLst>
      <p:ext uri="{BB962C8B-B14F-4D97-AF65-F5344CB8AC3E}">
        <p14:creationId xmlns:p14="http://schemas.microsoft.com/office/powerpoint/2010/main" val="2236911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 </a:t>
            </a:r>
            <a:r>
              <a:rPr lang="en-GB" b="1" u="none" dirty="0"/>
              <a:t>Class discussion –  </a:t>
            </a:r>
            <a:r>
              <a:rPr lang="en-GB" b="0" u="none" dirty="0"/>
              <a:t>These tasks can be done during the session if you have time, or set as homework. You can easily track the progress students have made on their Personal Statements on Unifrog. </a:t>
            </a:r>
          </a:p>
          <a:p>
            <a:endParaRPr lang="en-GB" b="0" u="none" dirty="0"/>
          </a:p>
          <a:p>
            <a:r>
              <a:rPr lang="en-GB" b="0" u="none" dirty="0"/>
              <a:t>To see students’ progress, login to Unifrog, go to Advanced &gt; Select the year group &gt; Sort by &gt; Personal Statements</a:t>
            </a:r>
          </a:p>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13</a:t>
            </a:fld>
            <a:endParaRPr lang="en-GB"/>
          </a:p>
        </p:txBody>
      </p:sp>
    </p:spTree>
    <p:extLst>
      <p:ext uri="{BB962C8B-B14F-4D97-AF65-F5344CB8AC3E}">
        <p14:creationId xmlns:p14="http://schemas.microsoft.com/office/powerpoint/2010/main" val="185318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2</a:t>
            </a:fld>
            <a:endParaRPr lang="en-GB"/>
          </a:p>
        </p:txBody>
      </p:sp>
    </p:spTree>
    <p:extLst>
      <p:ext uri="{BB962C8B-B14F-4D97-AF65-F5344CB8AC3E}">
        <p14:creationId xmlns:p14="http://schemas.microsoft.com/office/powerpoint/2010/main" val="2674962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3</a:t>
            </a:fld>
            <a:endParaRPr lang="en-GB"/>
          </a:p>
        </p:txBody>
      </p:sp>
    </p:spTree>
    <p:extLst>
      <p:ext uri="{BB962C8B-B14F-4D97-AF65-F5344CB8AC3E}">
        <p14:creationId xmlns:p14="http://schemas.microsoft.com/office/powerpoint/2010/main" val="796157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4</a:t>
            </a:fld>
            <a:endParaRPr lang="en-GB"/>
          </a:p>
        </p:txBody>
      </p:sp>
    </p:spTree>
    <p:extLst>
      <p:ext uri="{BB962C8B-B14F-4D97-AF65-F5344CB8AC3E}">
        <p14:creationId xmlns:p14="http://schemas.microsoft.com/office/powerpoint/2010/main" val="268485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5</a:t>
            </a:fld>
            <a:endParaRPr lang="en-GB"/>
          </a:p>
        </p:txBody>
      </p:sp>
    </p:spTree>
    <p:extLst>
      <p:ext uri="{BB962C8B-B14F-4D97-AF65-F5344CB8AC3E}">
        <p14:creationId xmlns:p14="http://schemas.microsoft.com/office/powerpoint/2010/main" val="96589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6</a:t>
            </a:fld>
            <a:endParaRPr lang="en-GB"/>
          </a:p>
        </p:txBody>
      </p:sp>
    </p:spTree>
    <p:extLst>
      <p:ext uri="{BB962C8B-B14F-4D97-AF65-F5344CB8AC3E}">
        <p14:creationId xmlns:p14="http://schemas.microsoft.com/office/powerpoint/2010/main" val="208628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7</a:t>
            </a:fld>
            <a:endParaRPr lang="en-GB"/>
          </a:p>
        </p:txBody>
      </p:sp>
    </p:spTree>
    <p:extLst>
      <p:ext uri="{BB962C8B-B14F-4D97-AF65-F5344CB8AC3E}">
        <p14:creationId xmlns:p14="http://schemas.microsoft.com/office/powerpoint/2010/main" val="1375991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8</a:t>
            </a:fld>
            <a:endParaRPr lang="en-GB"/>
          </a:p>
        </p:txBody>
      </p:sp>
    </p:spTree>
    <p:extLst>
      <p:ext uri="{BB962C8B-B14F-4D97-AF65-F5344CB8AC3E}">
        <p14:creationId xmlns:p14="http://schemas.microsoft.com/office/powerpoint/2010/main" val="1835065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9</a:t>
            </a:fld>
            <a:endParaRPr lang="en-GB"/>
          </a:p>
        </p:txBody>
      </p:sp>
    </p:spTree>
    <p:extLst>
      <p:ext uri="{BB962C8B-B14F-4D97-AF65-F5344CB8AC3E}">
        <p14:creationId xmlns:p14="http://schemas.microsoft.com/office/powerpoint/2010/main" val="351700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24/07/2020</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17582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24/07/2020</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50223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24/07/2020</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8304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24/07/2020</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4898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24/07/2020</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65265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24/07/2020</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3858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24/07/2020</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48360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24/07/2020</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5017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24/07/2020</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309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24/07/2020</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72883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24/07/2020</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059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24/07/2020</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2985800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2357BF6-7D89-4079-8F91-FB58423D18EB}"/>
              </a:ext>
            </a:extLst>
          </p:cNvPr>
          <p:cNvSpPr txBox="1"/>
          <p:nvPr/>
        </p:nvSpPr>
        <p:spPr>
          <a:xfrm>
            <a:off x="1631576" y="3155576"/>
            <a:ext cx="8928848" cy="1815882"/>
          </a:xfrm>
          <a:prstGeom prst="rect">
            <a:avLst/>
          </a:prstGeom>
          <a:noFill/>
        </p:spPr>
        <p:txBody>
          <a:bodyPr wrap="square" rtlCol="0">
            <a:spAutoFit/>
          </a:bodyPr>
          <a:lstStyle/>
          <a:p>
            <a:r>
              <a:rPr lang="en-GB" sz="5600">
                <a:solidFill>
                  <a:schemeClr val="bg1"/>
                </a:solidFill>
                <a:latin typeface="Open Sans" panose="020B0606030504020204"/>
              </a:rPr>
              <a:t>Personal Statement</a:t>
            </a:r>
            <a:endParaRPr lang="en-GB" sz="5600" dirty="0">
              <a:solidFill>
                <a:schemeClr val="bg1"/>
              </a:solidFill>
              <a:latin typeface="Open Sans" panose="020B0606030504020204"/>
            </a:endParaRPr>
          </a:p>
          <a:p>
            <a:r>
              <a:rPr lang="en-GB" sz="5600" dirty="0">
                <a:solidFill>
                  <a:schemeClr val="bg1"/>
                </a:solidFill>
                <a:latin typeface="Open Sans" panose="020B0606030504020204"/>
              </a:rPr>
              <a:t>Lesson version </a:t>
            </a:r>
          </a:p>
        </p:txBody>
      </p:sp>
    </p:spTree>
    <p:extLst>
      <p:ext uri="{BB962C8B-B14F-4D97-AF65-F5344CB8AC3E}">
        <p14:creationId xmlns:p14="http://schemas.microsoft.com/office/powerpoint/2010/main" val="1611386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r>
              <a:rPr lang="en-GB" sz="3200" b="1" dirty="0">
                <a:latin typeface="Open Sans" panose="020B0606030504020204"/>
              </a:rPr>
              <a:t>How to use the Personal Statement tool</a:t>
            </a:r>
          </a:p>
        </p:txBody>
      </p:sp>
      <p:sp>
        <p:nvSpPr>
          <p:cNvPr id="4" name="TextBox 3">
            <a:extLst>
              <a:ext uri="{FF2B5EF4-FFF2-40B4-BE49-F238E27FC236}">
                <a16:creationId xmlns:a16="http://schemas.microsoft.com/office/drawing/2014/main" id="{B25A7937-4F4F-42AA-B713-7F65E48AA38C}"/>
              </a:ext>
            </a:extLst>
          </p:cNvPr>
          <p:cNvSpPr txBox="1"/>
          <p:nvPr/>
        </p:nvSpPr>
        <p:spPr>
          <a:xfrm>
            <a:off x="268540" y="1989503"/>
            <a:ext cx="4197952" cy="2878993"/>
          </a:xfrm>
          <a:prstGeom prst="rect">
            <a:avLst/>
          </a:prstGeom>
          <a:noFill/>
        </p:spPr>
        <p:txBody>
          <a:bodyPr wrap="square" rtlCol="0">
            <a:spAutoFit/>
          </a:bodyPr>
          <a:lstStyle/>
          <a:p>
            <a:pPr>
              <a:lnSpc>
                <a:spcPct val="150000"/>
              </a:lnSpc>
            </a:pPr>
            <a:r>
              <a:rPr lang="en-GB" sz="2200" dirty="0">
                <a:latin typeface="Open Sans" panose="020B0606030504020204"/>
              </a:rPr>
              <a:t>On the Personal Statement homepage you can see if a teacher has written any comments within your text or left feedback at the bottom.</a:t>
            </a:r>
          </a:p>
          <a:p>
            <a:pPr>
              <a:lnSpc>
                <a:spcPct val="150000"/>
              </a:lnSpc>
            </a:pPr>
            <a:endParaRPr lang="en-GB" sz="1200" dirty="0">
              <a:latin typeface="Open Sans" panose="020B0606030504020204"/>
            </a:endParaRPr>
          </a:p>
        </p:txBody>
      </p:sp>
      <p:pic>
        <p:nvPicPr>
          <p:cNvPr id="7" name="Picture 6">
            <a:extLst>
              <a:ext uri="{FF2B5EF4-FFF2-40B4-BE49-F238E27FC236}">
                <a16:creationId xmlns:a16="http://schemas.microsoft.com/office/drawing/2014/main" id="{BF1FD4DC-5556-4BB9-9BED-20073AF5C4B0}"/>
              </a:ext>
            </a:extLst>
          </p:cNvPr>
          <p:cNvPicPr>
            <a:picLocks noChangeAspect="1"/>
          </p:cNvPicPr>
          <p:nvPr/>
        </p:nvPicPr>
        <p:blipFill>
          <a:blip r:embed="rId4"/>
          <a:stretch>
            <a:fillRect/>
          </a:stretch>
        </p:blipFill>
        <p:spPr>
          <a:xfrm>
            <a:off x="4466492" y="1135984"/>
            <a:ext cx="7464435" cy="4743981"/>
          </a:xfrm>
          <a:prstGeom prst="rect">
            <a:avLst/>
          </a:prstGeom>
          <a:ln>
            <a:solidFill>
              <a:schemeClr val="bg1"/>
            </a:solidFill>
          </a:ln>
        </p:spPr>
      </p:pic>
      <p:sp>
        <p:nvSpPr>
          <p:cNvPr id="2" name="Rectangle 1">
            <a:extLst>
              <a:ext uri="{FF2B5EF4-FFF2-40B4-BE49-F238E27FC236}">
                <a16:creationId xmlns:a16="http://schemas.microsoft.com/office/drawing/2014/main" id="{92C62FCC-3629-441D-BBFA-24438ADAD33F}"/>
              </a:ext>
            </a:extLst>
          </p:cNvPr>
          <p:cNvSpPr/>
          <p:nvPr/>
        </p:nvSpPr>
        <p:spPr>
          <a:xfrm>
            <a:off x="6353908" y="4513385"/>
            <a:ext cx="5569151" cy="136658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C6BDAF8-0726-4325-8130-DB2EF918621B}"/>
              </a:ext>
            </a:extLst>
          </p:cNvPr>
          <p:cNvSpPr/>
          <p:nvPr/>
        </p:nvSpPr>
        <p:spPr>
          <a:xfrm>
            <a:off x="10012100" y="2227385"/>
            <a:ext cx="1734423" cy="65649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010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r>
              <a:rPr lang="en-GB" sz="3200" b="1" dirty="0">
                <a:latin typeface="Open Sans" panose="020B0606030504020204"/>
              </a:rPr>
              <a:t>How to use the Personal Statement tool</a:t>
            </a:r>
          </a:p>
        </p:txBody>
      </p:sp>
      <p:sp>
        <p:nvSpPr>
          <p:cNvPr id="4" name="TextBox 3">
            <a:extLst>
              <a:ext uri="{FF2B5EF4-FFF2-40B4-BE49-F238E27FC236}">
                <a16:creationId xmlns:a16="http://schemas.microsoft.com/office/drawing/2014/main" id="{B25A7937-4F4F-42AA-B713-7F65E48AA38C}"/>
              </a:ext>
            </a:extLst>
          </p:cNvPr>
          <p:cNvSpPr txBox="1"/>
          <p:nvPr/>
        </p:nvSpPr>
        <p:spPr>
          <a:xfrm>
            <a:off x="261073" y="1306730"/>
            <a:ext cx="4197952" cy="4402487"/>
          </a:xfrm>
          <a:prstGeom prst="rect">
            <a:avLst/>
          </a:prstGeom>
          <a:noFill/>
        </p:spPr>
        <p:txBody>
          <a:bodyPr wrap="square" rtlCol="0">
            <a:spAutoFit/>
          </a:bodyPr>
          <a:lstStyle/>
          <a:p>
            <a:pPr>
              <a:lnSpc>
                <a:spcPct val="150000"/>
              </a:lnSpc>
            </a:pPr>
            <a:r>
              <a:rPr lang="en-GB" sz="2200" dirty="0">
                <a:latin typeface="Open Sans" panose="020B0606030504020204"/>
              </a:rPr>
              <a:t>Hover over the speech bubble in the text to see the comment. </a:t>
            </a:r>
          </a:p>
          <a:p>
            <a:pPr>
              <a:lnSpc>
                <a:spcPct val="150000"/>
              </a:lnSpc>
            </a:pPr>
            <a:endParaRPr lang="en-GB" sz="2200" dirty="0">
              <a:latin typeface="Open Sans" panose="020B0606030504020204"/>
            </a:endParaRPr>
          </a:p>
          <a:p>
            <a:pPr>
              <a:lnSpc>
                <a:spcPct val="150000"/>
              </a:lnSpc>
            </a:pPr>
            <a:r>
              <a:rPr lang="en-GB" sz="2200" dirty="0">
                <a:latin typeface="Open Sans" panose="020B0606030504020204"/>
              </a:rPr>
              <a:t>These comments and notes stay with that particular version of your Personal Statement.</a:t>
            </a:r>
          </a:p>
          <a:p>
            <a:pPr>
              <a:lnSpc>
                <a:spcPct val="150000"/>
              </a:lnSpc>
            </a:pPr>
            <a:endParaRPr lang="en-GB" sz="1200" dirty="0">
              <a:latin typeface="Open Sans" panose="020B0606030504020204"/>
            </a:endParaRPr>
          </a:p>
        </p:txBody>
      </p:sp>
      <p:pic>
        <p:nvPicPr>
          <p:cNvPr id="7" name="Picture 6">
            <a:extLst>
              <a:ext uri="{FF2B5EF4-FFF2-40B4-BE49-F238E27FC236}">
                <a16:creationId xmlns:a16="http://schemas.microsoft.com/office/drawing/2014/main" id="{BF1FD4DC-5556-4BB9-9BED-20073AF5C4B0}"/>
              </a:ext>
            </a:extLst>
          </p:cNvPr>
          <p:cNvPicPr>
            <a:picLocks noChangeAspect="1"/>
          </p:cNvPicPr>
          <p:nvPr/>
        </p:nvPicPr>
        <p:blipFill>
          <a:blip r:embed="rId4"/>
          <a:stretch>
            <a:fillRect/>
          </a:stretch>
        </p:blipFill>
        <p:spPr>
          <a:xfrm>
            <a:off x="4466492" y="1135984"/>
            <a:ext cx="7464435" cy="4743981"/>
          </a:xfrm>
          <a:prstGeom prst="rect">
            <a:avLst/>
          </a:prstGeom>
          <a:ln>
            <a:solidFill>
              <a:schemeClr val="bg1"/>
            </a:solidFill>
          </a:ln>
        </p:spPr>
      </p:pic>
    </p:spTree>
    <p:extLst>
      <p:ext uri="{BB962C8B-B14F-4D97-AF65-F5344CB8AC3E}">
        <p14:creationId xmlns:p14="http://schemas.microsoft.com/office/powerpoint/2010/main" val="2599198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r>
              <a:rPr lang="en-GB" sz="3200" b="1" dirty="0">
                <a:latin typeface="Open Sans" panose="020B0606030504020204"/>
              </a:rPr>
              <a:t>How to use the Personal Statement tool</a:t>
            </a:r>
          </a:p>
        </p:txBody>
      </p:sp>
      <p:sp>
        <p:nvSpPr>
          <p:cNvPr id="4" name="TextBox 3">
            <a:extLst>
              <a:ext uri="{FF2B5EF4-FFF2-40B4-BE49-F238E27FC236}">
                <a16:creationId xmlns:a16="http://schemas.microsoft.com/office/drawing/2014/main" id="{B25A7937-4F4F-42AA-B713-7F65E48AA38C}"/>
              </a:ext>
            </a:extLst>
          </p:cNvPr>
          <p:cNvSpPr txBox="1"/>
          <p:nvPr/>
        </p:nvSpPr>
        <p:spPr>
          <a:xfrm>
            <a:off x="261073" y="1306730"/>
            <a:ext cx="4843362" cy="4377865"/>
          </a:xfrm>
          <a:prstGeom prst="rect">
            <a:avLst/>
          </a:prstGeom>
          <a:noFill/>
        </p:spPr>
        <p:txBody>
          <a:bodyPr wrap="square" rtlCol="0">
            <a:spAutoFit/>
          </a:bodyPr>
          <a:lstStyle/>
          <a:p>
            <a:pPr>
              <a:lnSpc>
                <a:spcPct val="150000"/>
              </a:lnSpc>
            </a:pPr>
            <a:r>
              <a:rPr lang="en-GB" sz="2200" dirty="0">
                <a:latin typeface="Open sans" panose="020B0606030504020204"/>
                <a:ea typeface="Open Sans Semibold" panose="020B0706030804020204" pitchFamily="34" charset="0"/>
                <a:cs typeface="Open Sans Semibold" panose="020B0706030804020204" pitchFamily="34" charset="0"/>
              </a:rPr>
              <a:t>Scroll to the bottom to see the character count and whether or not a teacher has marked it as finished.</a:t>
            </a:r>
          </a:p>
          <a:p>
            <a:pPr>
              <a:lnSpc>
                <a:spcPct val="150000"/>
              </a:lnSpc>
            </a:pPr>
            <a:endParaRPr lang="en-GB" sz="1200" dirty="0">
              <a:latin typeface="Open Sans" panose="020B0606030504020204"/>
            </a:endParaRPr>
          </a:p>
          <a:p>
            <a:pPr>
              <a:lnSpc>
                <a:spcPct val="150000"/>
              </a:lnSpc>
            </a:pPr>
            <a:r>
              <a:rPr lang="en-GB" sz="2200" dirty="0">
                <a:latin typeface="Open sans" panose="020B0606030504020204"/>
                <a:ea typeface="Open Sans Semibold" panose="020B0706030804020204" pitchFamily="34" charset="0"/>
                <a:cs typeface="Open Sans Semibold" panose="020B0706030804020204" pitchFamily="34" charset="0"/>
              </a:rPr>
              <a:t>You can send the latest draft of your full Personal Statement to anyone by using this function at the bottom of the page. You can download it here too.</a:t>
            </a:r>
            <a:endParaRPr lang="en-GB" sz="1200" dirty="0">
              <a:latin typeface="Open Sans" panose="020B0606030504020204"/>
            </a:endParaRPr>
          </a:p>
        </p:txBody>
      </p:sp>
      <p:pic>
        <p:nvPicPr>
          <p:cNvPr id="5" name="Picture 4">
            <a:extLst>
              <a:ext uri="{FF2B5EF4-FFF2-40B4-BE49-F238E27FC236}">
                <a16:creationId xmlns:a16="http://schemas.microsoft.com/office/drawing/2014/main" id="{17D47352-67ED-4BC0-B631-22ACB1D0BC83}"/>
              </a:ext>
            </a:extLst>
          </p:cNvPr>
          <p:cNvPicPr>
            <a:picLocks noChangeAspect="1"/>
          </p:cNvPicPr>
          <p:nvPr/>
        </p:nvPicPr>
        <p:blipFill>
          <a:blip r:embed="rId4"/>
          <a:stretch>
            <a:fillRect/>
          </a:stretch>
        </p:blipFill>
        <p:spPr>
          <a:xfrm>
            <a:off x="5848775" y="1160905"/>
            <a:ext cx="5865104" cy="1634644"/>
          </a:xfrm>
          <a:prstGeom prst="rect">
            <a:avLst/>
          </a:prstGeom>
          <a:ln>
            <a:solidFill>
              <a:schemeClr val="bg1"/>
            </a:solidFill>
          </a:ln>
        </p:spPr>
      </p:pic>
      <p:pic>
        <p:nvPicPr>
          <p:cNvPr id="8" name="Picture 7">
            <a:extLst>
              <a:ext uri="{FF2B5EF4-FFF2-40B4-BE49-F238E27FC236}">
                <a16:creationId xmlns:a16="http://schemas.microsoft.com/office/drawing/2014/main" id="{D60B819B-F763-4A6B-87A2-9DC3B65FD053}"/>
              </a:ext>
            </a:extLst>
          </p:cNvPr>
          <p:cNvPicPr>
            <a:picLocks noChangeAspect="1"/>
          </p:cNvPicPr>
          <p:nvPr/>
        </p:nvPicPr>
        <p:blipFill>
          <a:blip r:embed="rId5"/>
          <a:stretch>
            <a:fillRect/>
          </a:stretch>
        </p:blipFill>
        <p:spPr>
          <a:xfrm>
            <a:off x="6457741" y="2941374"/>
            <a:ext cx="4647173" cy="2935732"/>
          </a:xfrm>
          <a:prstGeom prst="rect">
            <a:avLst/>
          </a:prstGeom>
          <a:ln>
            <a:solidFill>
              <a:schemeClr val="bg1"/>
            </a:solidFill>
          </a:ln>
        </p:spPr>
      </p:pic>
    </p:spTree>
    <p:extLst>
      <p:ext uri="{BB962C8B-B14F-4D97-AF65-F5344CB8AC3E}">
        <p14:creationId xmlns:p14="http://schemas.microsoft.com/office/powerpoint/2010/main" val="3596711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r>
              <a:rPr lang="en-GB" sz="3200" b="1" dirty="0">
                <a:latin typeface="Open Sans" panose="020B0606030504020204"/>
              </a:rPr>
              <a:t>Next steps</a:t>
            </a:r>
          </a:p>
        </p:txBody>
      </p:sp>
      <p:sp>
        <p:nvSpPr>
          <p:cNvPr id="7" name="TextBox 6">
            <a:extLst>
              <a:ext uri="{FF2B5EF4-FFF2-40B4-BE49-F238E27FC236}">
                <a16:creationId xmlns:a16="http://schemas.microsoft.com/office/drawing/2014/main" id="{110F3D5D-0E7A-4C77-ACFB-FC501254F3D1}"/>
              </a:ext>
            </a:extLst>
          </p:cNvPr>
          <p:cNvSpPr txBox="1"/>
          <p:nvPr/>
        </p:nvSpPr>
        <p:spPr>
          <a:xfrm>
            <a:off x="224117" y="1226277"/>
            <a:ext cx="11743765" cy="4608698"/>
          </a:xfrm>
          <a:prstGeom prst="rect">
            <a:avLst/>
          </a:prstGeom>
          <a:noFill/>
        </p:spPr>
        <p:txBody>
          <a:bodyPr wrap="square" rtlCol="0">
            <a:spAutoFit/>
          </a:bodyPr>
          <a:lstStyle/>
          <a:p>
            <a:pPr marL="457200" indent="-457200">
              <a:lnSpc>
                <a:spcPct val="150000"/>
              </a:lnSpc>
              <a:buFont typeface="+mj-lt"/>
              <a:buAutoNum type="arabicPeriod"/>
            </a:pPr>
            <a:r>
              <a:rPr lang="en-GB" sz="2200" dirty="0">
                <a:latin typeface="Open Sans" panose="020B0606030504020204"/>
              </a:rPr>
              <a:t>Go and explore the tool further and start thinking about the three parts of the Personal Statement. </a:t>
            </a:r>
          </a:p>
          <a:p>
            <a:pPr marL="457200" indent="-457200">
              <a:lnSpc>
                <a:spcPct val="150000"/>
              </a:lnSpc>
              <a:buFont typeface="+mj-lt"/>
              <a:buAutoNum type="arabicPeriod"/>
            </a:pPr>
            <a:r>
              <a:rPr lang="en-GB" sz="2200" dirty="0">
                <a:latin typeface="Open Sans" panose="020B0606030504020204"/>
              </a:rPr>
              <a:t>Read the Know-how library guide ‘Writing like a boss: the Personal Statement’ to help you prepare for writing your Personal Statement.</a:t>
            </a:r>
          </a:p>
          <a:p>
            <a:pPr>
              <a:lnSpc>
                <a:spcPct val="150000"/>
              </a:lnSpc>
            </a:pPr>
            <a:endParaRPr lang="en-GB" sz="2200" dirty="0">
              <a:latin typeface="Open Sans" panose="020B0606030504020204"/>
            </a:endParaRPr>
          </a:p>
          <a:p>
            <a:pPr>
              <a:lnSpc>
                <a:spcPct val="150000"/>
              </a:lnSpc>
            </a:pPr>
            <a:r>
              <a:rPr lang="en-GB" sz="2200" dirty="0">
                <a:latin typeface="Open Sans" panose="020B0606030504020204"/>
              </a:rPr>
              <a:t>Extra reading:</a:t>
            </a:r>
          </a:p>
          <a:p>
            <a:pPr>
              <a:lnSpc>
                <a:spcPct val="150000"/>
              </a:lnSpc>
            </a:pPr>
            <a:r>
              <a:rPr lang="en-GB" sz="2200" dirty="0">
                <a:latin typeface="Open Sans" panose="020B0606030504020204"/>
              </a:rPr>
              <a:t>Go back to the Know-how library and search for ‘Personal Statements’. There are many example Personal Statements with breakdowns of why students wrote what they did! Favourite guides to refer back to later.</a:t>
            </a:r>
          </a:p>
        </p:txBody>
      </p:sp>
    </p:spTree>
    <p:extLst>
      <p:ext uri="{BB962C8B-B14F-4D97-AF65-F5344CB8AC3E}">
        <p14:creationId xmlns:p14="http://schemas.microsoft.com/office/powerpoint/2010/main" val="1446615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721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r>
              <a:rPr lang="en-GB" sz="3200" b="1" dirty="0">
                <a:latin typeface="Open Sans" panose="020B0606030504020204"/>
              </a:rPr>
              <a:t>Writing your Personal Statement</a:t>
            </a:r>
          </a:p>
        </p:txBody>
      </p:sp>
      <p:sp>
        <p:nvSpPr>
          <p:cNvPr id="4" name="TextBox 3">
            <a:extLst>
              <a:ext uri="{FF2B5EF4-FFF2-40B4-BE49-F238E27FC236}">
                <a16:creationId xmlns:a16="http://schemas.microsoft.com/office/drawing/2014/main" id="{B25A7937-4F4F-42AA-B713-7F65E48AA38C}"/>
              </a:ext>
            </a:extLst>
          </p:cNvPr>
          <p:cNvSpPr txBox="1"/>
          <p:nvPr/>
        </p:nvSpPr>
        <p:spPr>
          <a:xfrm>
            <a:off x="224117" y="1214554"/>
            <a:ext cx="11743765" cy="3085204"/>
          </a:xfrm>
          <a:prstGeom prst="rect">
            <a:avLst/>
          </a:prstGeom>
          <a:noFill/>
        </p:spPr>
        <p:txBody>
          <a:bodyPr wrap="square" rtlCol="0">
            <a:spAutoFit/>
          </a:bodyPr>
          <a:lstStyle/>
          <a:p>
            <a:pPr>
              <a:lnSpc>
                <a:spcPct val="150000"/>
              </a:lnSpc>
            </a:pPr>
            <a:r>
              <a:rPr lang="en-GB" sz="2200" dirty="0">
                <a:latin typeface="Open Sans" panose="020B0606030504020204"/>
              </a:rPr>
              <a:t>The Personal Statement is a key part of any application to UK Universities and is your opportunity to demonstrate that you would be an excellent student for the courses you are applying to. </a:t>
            </a:r>
          </a:p>
          <a:p>
            <a:pPr>
              <a:lnSpc>
                <a:spcPct val="150000"/>
              </a:lnSpc>
            </a:pPr>
            <a:endParaRPr lang="en-GB" sz="2200" dirty="0">
              <a:latin typeface="Open Sans" panose="020B0606030504020204"/>
            </a:endParaRPr>
          </a:p>
          <a:p>
            <a:pPr>
              <a:lnSpc>
                <a:spcPct val="150000"/>
              </a:lnSpc>
            </a:pPr>
            <a:r>
              <a:rPr lang="en-GB" sz="2200" dirty="0">
                <a:latin typeface="Open Sans" panose="020B0606030504020204"/>
              </a:rPr>
              <a:t>It is primarily an academic statement and you must target it towards the subject in which you are interested! </a:t>
            </a:r>
          </a:p>
        </p:txBody>
      </p:sp>
    </p:spTree>
    <p:extLst>
      <p:ext uri="{BB962C8B-B14F-4D97-AF65-F5344CB8AC3E}">
        <p14:creationId xmlns:p14="http://schemas.microsoft.com/office/powerpoint/2010/main" val="141501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r>
              <a:rPr lang="en-GB" sz="3200" b="1" dirty="0">
                <a:latin typeface="Open Sans" panose="020B0606030504020204"/>
              </a:rPr>
              <a:t>Writing your Personal Statement</a:t>
            </a:r>
          </a:p>
        </p:txBody>
      </p:sp>
      <p:sp>
        <p:nvSpPr>
          <p:cNvPr id="4" name="TextBox 3">
            <a:extLst>
              <a:ext uri="{FF2B5EF4-FFF2-40B4-BE49-F238E27FC236}">
                <a16:creationId xmlns:a16="http://schemas.microsoft.com/office/drawing/2014/main" id="{B25A7937-4F4F-42AA-B713-7F65E48AA38C}"/>
              </a:ext>
            </a:extLst>
          </p:cNvPr>
          <p:cNvSpPr txBox="1"/>
          <p:nvPr/>
        </p:nvSpPr>
        <p:spPr>
          <a:xfrm>
            <a:off x="224117" y="1214554"/>
            <a:ext cx="11743765" cy="5116529"/>
          </a:xfrm>
          <a:prstGeom prst="rect">
            <a:avLst/>
          </a:prstGeom>
          <a:noFill/>
        </p:spPr>
        <p:txBody>
          <a:bodyPr wrap="square" rtlCol="0">
            <a:spAutoFit/>
          </a:bodyPr>
          <a:lstStyle/>
          <a:p>
            <a:pPr>
              <a:lnSpc>
                <a:spcPct val="150000"/>
              </a:lnSpc>
            </a:pPr>
            <a:r>
              <a:rPr lang="en-GB" sz="2200" dirty="0">
                <a:latin typeface="Open Sans" panose="020B0606030504020204"/>
              </a:rPr>
              <a:t>A great Personal Statement should cover the following three sections:</a:t>
            </a:r>
          </a:p>
          <a:p>
            <a:pPr>
              <a:lnSpc>
                <a:spcPct val="150000"/>
              </a:lnSpc>
            </a:pPr>
            <a:endParaRPr lang="en-GB" sz="2200" dirty="0">
              <a:latin typeface="Open Sans" panose="020B0606030504020204"/>
            </a:endParaRPr>
          </a:p>
          <a:p>
            <a:pPr marL="342900" indent="-342900">
              <a:lnSpc>
                <a:spcPct val="150000"/>
              </a:lnSpc>
              <a:buFont typeface="Arial" panose="020B0604020202020204" pitchFamily="34" charset="0"/>
              <a:buChar char="•"/>
            </a:pPr>
            <a:r>
              <a:rPr lang="en-GB" sz="2200" dirty="0">
                <a:latin typeface="Open Sans" panose="020B0606030504020204"/>
              </a:rPr>
              <a:t>Why do you want to study this subject?</a:t>
            </a:r>
          </a:p>
          <a:p>
            <a:pPr marL="342900" indent="-342900">
              <a:lnSpc>
                <a:spcPct val="150000"/>
              </a:lnSpc>
              <a:buFont typeface="Arial" panose="020B0604020202020204" pitchFamily="34" charset="0"/>
              <a:buChar char="•"/>
            </a:pPr>
            <a:r>
              <a:rPr lang="en-GB" sz="2200" dirty="0">
                <a:latin typeface="Open Sans" panose="020B0606030504020204"/>
              </a:rPr>
              <a:t>What have you done in the past that makes you particularly suitable to study the subject?</a:t>
            </a:r>
          </a:p>
          <a:p>
            <a:pPr marL="342900" indent="-342900">
              <a:lnSpc>
                <a:spcPct val="150000"/>
              </a:lnSpc>
              <a:buFont typeface="Arial" panose="020B0604020202020204" pitchFamily="34" charset="0"/>
              <a:buChar char="•"/>
            </a:pPr>
            <a:r>
              <a:rPr lang="en-GB" sz="2200" dirty="0">
                <a:latin typeface="Open Sans" panose="020B0606030504020204"/>
              </a:rPr>
              <a:t>What else have you done that would contribute to the university community?</a:t>
            </a:r>
          </a:p>
          <a:p>
            <a:pPr marL="342900" indent="-342900">
              <a:lnSpc>
                <a:spcPct val="150000"/>
              </a:lnSpc>
              <a:buFont typeface="Arial" panose="020B0604020202020204" pitchFamily="34" charset="0"/>
              <a:buChar char="•"/>
            </a:pPr>
            <a:endParaRPr lang="en-GB" sz="2200" dirty="0">
              <a:latin typeface="Open Sans" panose="020B0606030504020204"/>
            </a:endParaRPr>
          </a:p>
          <a:p>
            <a:pPr>
              <a:lnSpc>
                <a:spcPct val="150000"/>
              </a:lnSpc>
            </a:pPr>
            <a:r>
              <a:rPr lang="en-GB" sz="2200" dirty="0">
                <a:latin typeface="Open Sans" panose="020B0606030504020204"/>
              </a:rPr>
              <a:t>It may seem difficult but </a:t>
            </a:r>
            <a:r>
              <a:rPr lang="en-GB" sz="2200" dirty="0" err="1">
                <a:latin typeface="Open Sans" panose="020B0606030504020204"/>
              </a:rPr>
              <a:t>Unifrog’s</a:t>
            </a:r>
            <a:r>
              <a:rPr lang="en-GB" sz="2200" dirty="0">
                <a:latin typeface="Open Sans" panose="020B0606030504020204"/>
              </a:rPr>
              <a:t> Personal Statement tool can help you structure and prepare your Personal Statement!</a:t>
            </a:r>
          </a:p>
          <a:p>
            <a:pPr marL="342900" indent="-342900">
              <a:lnSpc>
                <a:spcPct val="150000"/>
              </a:lnSpc>
              <a:buFont typeface="Arial" panose="020B0604020202020204" pitchFamily="34" charset="0"/>
              <a:buChar char="•"/>
            </a:pPr>
            <a:endParaRPr lang="en-GB" sz="2200" dirty="0">
              <a:latin typeface="Open Sans" panose="020B0606030504020204"/>
            </a:endParaRPr>
          </a:p>
        </p:txBody>
      </p:sp>
    </p:spTree>
    <p:extLst>
      <p:ext uri="{BB962C8B-B14F-4D97-AF65-F5344CB8AC3E}">
        <p14:creationId xmlns:p14="http://schemas.microsoft.com/office/powerpoint/2010/main" val="519095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r>
              <a:rPr lang="en-GB" sz="3200" b="1" dirty="0">
                <a:latin typeface="Open Sans" panose="020B0606030504020204"/>
              </a:rPr>
              <a:t>How to use the Personal Statement tool</a:t>
            </a:r>
          </a:p>
        </p:txBody>
      </p:sp>
      <p:sp>
        <p:nvSpPr>
          <p:cNvPr id="4" name="TextBox 3">
            <a:extLst>
              <a:ext uri="{FF2B5EF4-FFF2-40B4-BE49-F238E27FC236}">
                <a16:creationId xmlns:a16="http://schemas.microsoft.com/office/drawing/2014/main" id="{B25A7937-4F4F-42AA-B713-7F65E48AA38C}"/>
              </a:ext>
            </a:extLst>
          </p:cNvPr>
          <p:cNvSpPr txBox="1"/>
          <p:nvPr/>
        </p:nvSpPr>
        <p:spPr>
          <a:xfrm>
            <a:off x="224117" y="1214554"/>
            <a:ext cx="11743765" cy="1561710"/>
          </a:xfrm>
          <a:prstGeom prst="rect">
            <a:avLst/>
          </a:prstGeom>
          <a:noFill/>
        </p:spPr>
        <p:txBody>
          <a:bodyPr wrap="square" rtlCol="0">
            <a:spAutoFit/>
          </a:bodyPr>
          <a:lstStyle/>
          <a:p>
            <a:pPr>
              <a:lnSpc>
                <a:spcPct val="150000"/>
              </a:lnSpc>
            </a:pPr>
            <a:r>
              <a:rPr lang="en-GB" sz="2200" dirty="0">
                <a:latin typeface="Open Sans" panose="020B0606030504020204"/>
              </a:rPr>
              <a:t>From your student homepage, click on the UK Personal Statement tool under the ‘Drafting application materials’ subheading</a:t>
            </a:r>
          </a:p>
          <a:p>
            <a:pPr marL="342900" indent="-342900">
              <a:lnSpc>
                <a:spcPct val="150000"/>
              </a:lnSpc>
              <a:buFont typeface="Arial" panose="020B0604020202020204" pitchFamily="34" charset="0"/>
              <a:buChar char="•"/>
            </a:pPr>
            <a:endParaRPr lang="en-GB" sz="2200" dirty="0">
              <a:latin typeface="Open Sans" panose="020B0606030504020204"/>
            </a:endParaRPr>
          </a:p>
        </p:txBody>
      </p:sp>
      <p:pic>
        <p:nvPicPr>
          <p:cNvPr id="2" name="Picture 1">
            <a:extLst>
              <a:ext uri="{FF2B5EF4-FFF2-40B4-BE49-F238E27FC236}">
                <a16:creationId xmlns:a16="http://schemas.microsoft.com/office/drawing/2014/main" id="{ADA8AB03-F921-4E8E-99E3-711893BD3D15}"/>
              </a:ext>
            </a:extLst>
          </p:cNvPr>
          <p:cNvPicPr>
            <a:picLocks noChangeAspect="1"/>
          </p:cNvPicPr>
          <p:nvPr/>
        </p:nvPicPr>
        <p:blipFill>
          <a:blip r:embed="rId4"/>
          <a:stretch>
            <a:fillRect/>
          </a:stretch>
        </p:blipFill>
        <p:spPr>
          <a:xfrm>
            <a:off x="2227384" y="2427783"/>
            <a:ext cx="8130317" cy="3543605"/>
          </a:xfrm>
          <a:prstGeom prst="rect">
            <a:avLst/>
          </a:prstGeom>
        </p:spPr>
      </p:pic>
    </p:spTree>
    <p:extLst>
      <p:ext uri="{BB962C8B-B14F-4D97-AF65-F5344CB8AC3E}">
        <p14:creationId xmlns:p14="http://schemas.microsoft.com/office/powerpoint/2010/main" val="4630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r>
              <a:rPr lang="en-GB" sz="3200" b="1" dirty="0">
                <a:latin typeface="Open Sans" panose="020B0606030504020204"/>
              </a:rPr>
              <a:t>How to use the Personal Statement tool</a:t>
            </a:r>
          </a:p>
        </p:txBody>
      </p:sp>
      <p:sp>
        <p:nvSpPr>
          <p:cNvPr id="4" name="TextBox 3">
            <a:extLst>
              <a:ext uri="{FF2B5EF4-FFF2-40B4-BE49-F238E27FC236}">
                <a16:creationId xmlns:a16="http://schemas.microsoft.com/office/drawing/2014/main" id="{B25A7937-4F4F-42AA-B713-7F65E48AA38C}"/>
              </a:ext>
            </a:extLst>
          </p:cNvPr>
          <p:cNvSpPr txBox="1"/>
          <p:nvPr/>
        </p:nvSpPr>
        <p:spPr>
          <a:xfrm>
            <a:off x="277237" y="1886398"/>
            <a:ext cx="4781637" cy="3085204"/>
          </a:xfrm>
          <a:prstGeom prst="rect">
            <a:avLst/>
          </a:prstGeom>
          <a:noFill/>
        </p:spPr>
        <p:txBody>
          <a:bodyPr wrap="square" rtlCol="0">
            <a:spAutoFit/>
          </a:bodyPr>
          <a:lstStyle/>
          <a:p>
            <a:pPr>
              <a:lnSpc>
                <a:spcPct val="150000"/>
              </a:lnSpc>
            </a:pPr>
            <a:r>
              <a:rPr lang="en-GB" sz="2200" dirty="0">
                <a:latin typeface="Open Sans" panose="020B0606030504020204"/>
              </a:rPr>
              <a:t>At the top, you can see the university subject of which you are writing the Statement for. This can be edited anytime by simply clicking on the green text. </a:t>
            </a:r>
          </a:p>
          <a:p>
            <a:pPr marL="342900" indent="-342900">
              <a:lnSpc>
                <a:spcPct val="150000"/>
              </a:lnSpc>
              <a:buFont typeface="Arial" panose="020B0604020202020204" pitchFamily="34" charset="0"/>
              <a:buChar char="•"/>
            </a:pPr>
            <a:endParaRPr lang="en-GB" sz="2200" dirty="0">
              <a:latin typeface="Open Sans" panose="020B0606030504020204"/>
            </a:endParaRPr>
          </a:p>
        </p:txBody>
      </p:sp>
      <p:pic>
        <p:nvPicPr>
          <p:cNvPr id="5" name="Picture 4">
            <a:extLst>
              <a:ext uri="{FF2B5EF4-FFF2-40B4-BE49-F238E27FC236}">
                <a16:creationId xmlns:a16="http://schemas.microsoft.com/office/drawing/2014/main" id="{C3DD1AC0-5CD8-47E0-AD9E-4A285218A3CB}"/>
              </a:ext>
            </a:extLst>
          </p:cNvPr>
          <p:cNvPicPr>
            <a:picLocks noChangeAspect="1"/>
          </p:cNvPicPr>
          <p:nvPr/>
        </p:nvPicPr>
        <p:blipFill>
          <a:blip r:embed="rId4"/>
          <a:stretch>
            <a:fillRect/>
          </a:stretch>
        </p:blipFill>
        <p:spPr>
          <a:xfrm>
            <a:off x="5291959" y="1102421"/>
            <a:ext cx="6622804" cy="4653158"/>
          </a:xfrm>
          <a:prstGeom prst="rect">
            <a:avLst/>
          </a:prstGeom>
          <a:ln>
            <a:solidFill>
              <a:schemeClr val="bg1"/>
            </a:solidFill>
          </a:ln>
        </p:spPr>
      </p:pic>
    </p:spTree>
    <p:extLst>
      <p:ext uri="{BB962C8B-B14F-4D97-AF65-F5344CB8AC3E}">
        <p14:creationId xmlns:p14="http://schemas.microsoft.com/office/powerpoint/2010/main" val="13018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r>
              <a:rPr lang="en-GB" sz="3200" b="1" dirty="0">
                <a:latin typeface="Open Sans" panose="020B0606030504020204"/>
              </a:rPr>
              <a:t>How to use the Personal Statement tool</a:t>
            </a:r>
          </a:p>
        </p:txBody>
      </p:sp>
      <p:sp>
        <p:nvSpPr>
          <p:cNvPr id="4" name="TextBox 3">
            <a:extLst>
              <a:ext uri="{FF2B5EF4-FFF2-40B4-BE49-F238E27FC236}">
                <a16:creationId xmlns:a16="http://schemas.microsoft.com/office/drawing/2014/main" id="{B25A7937-4F4F-42AA-B713-7F65E48AA38C}"/>
              </a:ext>
            </a:extLst>
          </p:cNvPr>
          <p:cNvSpPr txBox="1"/>
          <p:nvPr/>
        </p:nvSpPr>
        <p:spPr>
          <a:xfrm>
            <a:off x="406190" y="1311165"/>
            <a:ext cx="4781637" cy="5116529"/>
          </a:xfrm>
          <a:prstGeom prst="rect">
            <a:avLst/>
          </a:prstGeom>
          <a:noFill/>
        </p:spPr>
        <p:txBody>
          <a:bodyPr wrap="square" rtlCol="0">
            <a:spAutoFit/>
          </a:bodyPr>
          <a:lstStyle/>
          <a:p>
            <a:pPr>
              <a:lnSpc>
                <a:spcPct val="150000"/>
              </a:lnSpc>
            </a:pPr>
            <a:r>
              <a:rPr lang="en-GB" sz="2200" dirty="0">
                <a:latin typeface="Open Sans" panose="020B0606030504020204"/>
              </a:rPr>
              <a:t>The tool splits your Personal Statement into three sections. You can complete these in any order and come back to each section as many times as you like. </a:t>
            </a:r>
          </a:p>
          <a:p>
            <a:pPr>
              <a:lnSpc>
                <a:spcPct val="150000"/>
              </a:lnSpc>
            </a:pPr>
            <a:endParaRPr lang="en-GB" sz="2200" dirty="0">
              <a:latin typeface="Open Sans" panose="020B0606030504020204"/>
            </a:endParaRPr>
          </a:p>
          <a:p>
            <a:pPr>
              <a:lnSpc>
                <a:spcPct val="150000"/>
              </a:lnSpc>
            </a:pPr>
            <a:r>
              <a:rPr lang="en-GB" sz="2200" dirty="0">
                <a:latin typeface="Open Sans" panose="020B0606030504020204"/>
              </a:rPr>
              <a:t>Click on ‘Preview’ to see how your personal statement will look as one section.</a:t>
            </a:r>
          </a:p>
          <a:p>
            <a:pPr marL="342900" indent="-342900">
              <a:lnSpc>
                <a:spcPct val="150000"/>
              </a:lnSpc>
              <a:buFont typeface="Arial" panose="020B0604020202020204" pitchFamily="34" charset="0"/>
              <a:buChar char="•"/>
            </a:pPr>
            <a:endParaRPr lang="en-GB" sz="2200" dirty="0">
              <a:latin typeface="Open Sans" panose="020B0606030504020204"/>
            </a:endParaRPr>
          </a:p>
        </p:txBody>
      </p:sp>
      <p:pic>
        <p:nvPicPr>
          <p:cNvPr id="7" name="Picture 6">
            <a:extLst>
              <a:ext uri="{FF2B5EF4-FFF2-40B4-BE49-F238E27FC236}">
                <a16:creationId xmlns:a16="http://schemas.microsoft.com/office/drawing/2014/main" id="{5EDD7A2E-21B4-4DA0-AAAA-4C7959A13B26}"/>
              </a:ext>
            </a:extLst>
          </p:cNvPr>
          <p:cNvPicPr>
            <a:picLocks noChangeAspect="1"/>
          </p:cNvPicPr>
          <p:nvPr/>
        </p:nvPicPr>
        <p:blipFill rotWithShape="1">
          <a:blip r:embed="rId4"/>
          <a:srcRect l="13646"/>
          <a:stretch/>
        </p:blipFill>
        <p:spPr>
          <a:xfrm>
            <a:off x="5850257" y="1015081"/>
            <a:ext cx="5740417" cy="4889166"/>
          </a:xfrm>
          <a:prstGeom prst="rect">
            <a:avLst/>
          </a:prstGeom>
          <a:ln>
            <a:solidFill>
              <a:schemeClr val="bg1"/>
            </a:solidFill>
          </a:ln>
        </p:spPr>
      </p:pic>
    </p:spTree>
    <p:extLst>
      <p:ext uri="{BB962C8B-B14F-4D97-AF65-F5344CB8AC3E}">
        <p14:creationId xmlns:p14="http://schemas.microsoft.com/office/powerpoint/2010/main" val="31772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r>
              <a:rPr lang="en-GB" sz="3200" b="1" dirty="0">
                <a:latin typeface="Open Sans" panose="020B0606030504020204"/>
              </a:rPr>
              <a:t>How to use the Personal Statement tool</a:t>
            </a:r>
          </a:p>
        </p:txBody>
      </p:sp>
      <p:sp>
        <p:nvSpPr>
          <p:cNvPr id="4" name="TextBox 3">
            <a:extLst>
              <a:ext uri="{FF2B5EF4-FFF2-40B4-BE49-F238E27FC236}">
                <a16:creationId xmlns:a16="http://schemas.microsoft.com/office/drawing/2014/main" id="{B25A7937-4F4F-42AA-B713-7F65E48AA38C}"/>
              </a:ext>
            </a:extLst>
          </p:cNvPr>
          <p:cNvSpPr txBox="1"/>
          <p:nvPr/>
        </p:nvSpPr>
        <p:spPr>
          <a:xfrm>
            <a:off x="406190" y="1311165"/>
            <a:ext cx="11743764" cy="2069541"/>
          </a:xfrm>
          <a:prstGeom prst="rect">
            <a:avLst/>
          </a:prstGeom>
          <a:noFill/>
        </p:spPr>
        <p:txBody>
          <a:bodyPr wrap="square" rtlCol="0">
            <a:spAutoFit/>
          </a:bodyPr>
          <a:lstStyle/>
          <a:p>
            <a:pPr>
              <a:lnSpc>
                <a:spcPct val="150000"/>
              </a:lnSpc>
            </a:pPr>
            <a:r>
              <a:rPr lang="en-GB" sz="2200" dirty="0">
                <a:latin typeface="Open Sans" panose="020B0606030504020204"/>
              </a:rPr>
              <a:t>You can also choose to write the Personal Statement in 1 box rather than 3. </a:t>
            </a:r>
          </a:p>
          <a:p>
            <a:pPr>
              <a:lnSpc>
                <a:spcPct val="150000"/>
              </a:lnSpc>
            </a:pPr>
            <a:endParaRPr lang="en-GB" sz="2200" dirty="0">
              <a:latin typeface="Open Sans" panose="020B0606030504020204"/>
            </a:endParaRPr>
          </a:p>
          <a:p>
            <a:pPr>
              <a:lnSpc>
                <a:spcPct val="150000"/>
              </a:lnSpc>
            </a:pPr>
            <a:r>
              <a:rPr lang="en-GB" sz="2200" dirty="0">
                <a:latin typeface="Open Sans" panose="020B0606030504020204"/>
              </a:rPr>
              <a:t>To do this, scroll down to the bottom of the page and click on ‘Convert to one box here.’</a:t>
            </a:r>
          </a:p>
          <a:p>
            <a:pPr marL="342900" indent="-342900">
              <a:lnSpc>
                <a:spcPct val="150000"/>
              </a:lnSpc>
              <a:buFont typeface="Arial" panose="020B0604020202020204" pitchFamily="34" charset="0"/>
              <a:buChar char="•"/>
            </a:pPr>
            <a:endParaRPr lang="en-GB" sz="2200" dirty="0">
              <a:latin typeface="Open Sans" panose="020B0606030504020204"/>
            </a:endParaRPr>
          </a:p>
        </p:txBody>
      </p:sp>
      <p:pic>
        <p:nvPicPr>
          <p:cNvPr id="5" name="Picture 4">
            <a:extLst>
              <a:ext uri="{FF2B5EF4-FFF2-40B4-BE49-F238E27FC236}">
                <a16:creationId xmlns:a16="http://schemas.microsoft.com/office/drawing/2014/main" id="{C0CE6E0F-AD0C-4A85-ADBF-23932908E4CC}"/>
              </a:ext>
            </a:extLst>
          </p:cNvPr>
          <p:cNvPicPr>
            <a:picLocks noChangeAspect="1"/>
          </p:cNvPicPr>
          <p:nvPr/>
        </p:nvPicPr>
        <p:blipFill rotWithShape="1">
          <a:blip r:embed="rId4"/>
          <a:srcRect t="44396"/>
          <a:stretch/>
        </p:blipFill>
        <p:spPr>
          <a:xfrm>
            <a:off x="1883815" y="3012831"/>
            <a:ext cx="8424370" cy="2625970"/>
          </a:xfrm>
          <a:prstGeom prst="rect">
            <a:avLst/>
          </a:prstGeom>
          <a:ln>
            <a:solidFill>
              <a:schemeClr val="bg1"/>
            </a:solidFill>
          </a:ln>
        </p:spPr>
      </p:pic>
      <p:sp>
        <p:nvSpPr>
          <p:cNvPr id="2" name="Rectangle 1">
            <a:extLst>
              <a:ext uri="{FF2B5EF4-FFF2-40B4-BE49-F238E27FC236}">
                <a16:creationId xmlns:a16="http://schemas.microsoft.com/office/drawing/2014/main" id="{38E8DD67-E925-4005-ACA1-52880FE8ABF9}"/>
              </a:ext>
            </a:extLst>
          </p:cNvPr>
          <p:cNvSpPr/>
          <p:nvPr/>
        </p:nvSpPr>
        <p:spPr>
          <a:xfrm>
            <a:off x="1883815" y="4607169"/>
            <a:ext cx="7846339" cy="10316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0747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r>
              <a:rPr lang="en-GB" sz="3200" b="1" dirty="0">
                <a:latin typeface="Open Sans" panose="020B0606030504020204"/>
              </a:rPr>
              <a:t>How to use the Personal Statement tool</a:t>
            </a:r>
          </a:p>
        </p:txBody>
      </p:sp>
      <p:sp>
        <p:nvSpPr>
          <p:cNvPr id="4" name="TextBox 3">
            <a:extLst>
              <a:ext uri="{FF2B5EF4-FFF2-40B4-BE49-F238E27FC236}">
                <a16:creationId xmlns:a16="http://schemas.microsoft.com/office/drawing/2014/main" id="{B25A7937-4F4F-42AA-B713-7F65E48AA38C}"/>
              </a:ext>
            </a:extLst>
          </p:cNvPr>
          <p:cNvSpPr txBox="1"/>
          <p:nvPr/>
        </p:nvSpPr>
        <p:spPr>
          <a:xfrm>
            <a:off x="406190" y="1311165"/>
            <a:ext cx="11743764" cy="2346540"/>
          </a:xfrm>
          <a:prstGeom prst="rect">
            <a:avLst/>
          </a:prstGeom>
          <a:noFill/>
        </p:spPr>
        <p:txBody>
          <a:bodyPr wrap="square" rtlCol="0">
            <a:spAutoFit/>
          </a:bodyPr>
          <a:lstStyle/>
          <a:p>
            <a:pPr>
              <a:lnSpc>
                <a:spcPct val="150000"/>
              </a:lnSpc>
            </a:pPr>
            <a:r>
              <a:rPr lang="en-GB" sz="2200" dirty="0">
                <a:latin typeface="Open Sans" panose="020B0606030504020204"/>
              </a:rPr>
              <a:t>At the top of each section you will see some prompts in green text. Each one expands to show an example. </a:t>
            </a:r>
          </a:p>
          <a:p>
            <a:pPr>
              <a:lnSpc>
                <a:spcPct val="150000"/>
              </a:lnSpc>
            </a:pPr>
            <a:endParaRPr lang="en-GB" sz="1200" dirty="0">
              <a:latin typeface="Open Sans" panose="020B0606030504020204"/>
            </a:endParaRPr>
          </a:p>
          <a:p>
            <a:pPr>
              <a:lnSpc>
                <a:spcPct val="150000"/>
              </a:lnSpc>
            </a:pPr>
            <a:r>
              <a:rPr lang="en-GB" sz="2200" b="1" dirty="0">
                <a:latin typeface="Open Sans" panose="020B0606030504020204"/>
              </a:rPr>
              <a:t>Remember that your Personal Statement needs to be personal to </a:t>
            </a:r>
            <a:r>
              <a:rPr lang="en-GB" sz="2200" b="1" u="sng" dirty="0">
                <a:latin typeface="Open Sans" panose="020B0606030504020204"/>
              </a:rPr>
              <a:t>you</a:t>
            </a:r>
            <a:r>
              <a:rPr lang="en-GB" sz="2200" b="1" dirty="0">
                <a:latin typeface="Open Sans" panose="020B0606030504020204"/>
              </a:rPr>
              <a:t> so do not use these templates word for word; use them as guidance and inspiration!</a:t>
            </a:r>
            <a:endParaRPr lang="en-GB" sz="2200" b="1" u="sng" dirty="0">
              <a:latin typeface="Open Sans" panose="020B0606030504020204"/>
            </a:endParaRPr>
          </a:p>
        </p:txBody>
      </p:sp>
      <p:pic>
        <p:nvPicPr>
          <p:cNvPr id="3" name="Picture 2">
            <a:extLst>
              <a:ext uri="{FF2B5EF4-FFF2-40B4-BE49-F238E27FC236}">
                <a16:creationId xmlns:a16="http://schemas.microsoft.com/office/drawing/2014/main" id="{D072C88A-7E65-4152-8FC3-D6592C8C7E02}"/>
              </a:ext>
            </a:extLst>
          </p:cNvPr>
          <p:cNvPicPr>
            <a:picLocks noChangeAspect="1"/>
          </p:cNvPicPr>
          <p:nvPr/>
        </p:nvPicPr>
        <p:blipFill rotWithShape="1">
          <a:blip r:embed="rId4"/>
          <a:srcRect b="44806"/>
          <a:stretch/>
        </p:blipFill>
        <p:spPr>
          <a:xfrm>
            <a:off x="1010801" y="3739766"/>
            <a:ext cx="10170397" cy="2180387"/>
          </a:xfrm>
          <a:prstGeom prst="rect">
            <a:avLst/>
          </a:prstGeom>
        </p:spPr>
      </p:pic>
    </p:spTree>
    <p:extLst>
      <p:ext uri="{BB962C8B-B14F-4D97-AF65-F5344CB8AC3E}">
        <p14:creationId xmlns:p14="http://schemas.microsoft.com/office/powerpoint/2010/main" val="258115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r>
              <a:rPr lang="en-GB" sz="3200" b="1" dirty="0">
                <a:latin typeface="Open Sans" panose="020B0606030504020204"/>
              </a:rPr>
              <a:t>How to use the Personal Statement tool</a:t>
            </a:r>
          </a:p>
        </p:txBody>
      </p:sp>
      <p:sp>
        <p:nvSpPr>
          <p:cNvPr id="4" name="TextBox 3">
            <a:extLst>
              <a:ext uri="{FF2B5EF4-FFF2-40B4-BE49-F238E27FC236}">
                <a16:creationId xmlns:a16="http://schemas.microsoft.com/office/drawing/2014/main" id="{B25A7937-4F4F-42AA-B713-7F65E48AA38C}"/>
              </a:ext>
            </a:extLst>
          </p:cNvPr>
          <p:cNvSpPr txBox="1"/>
          <p:nvPr/>
        </p:nvSpPr>
        <p:spPr>
          <a:xfrm>
            <a:off x="406190" y="1311165"/>
            <a:ext cx="4494056" cy="4608698"/>
          </a:xfrm>
          <a:prstGeom prst="rect">
            <a:avLst/>
          </a:prstGeom>
          <a:noFill/>
        </p:spPr>
        <p:txBody>
          <a:bodyPr wrap="square" rtlCol="0">
            <a:spAutoFit/>
          </a:bodyPr>
          <a:lstStyle/>
          <a:p>
            <a:pPr>
              <a:lnSpc>
                <a:spcPct val="150000"/>
              </a:lnSpc>
            </a:pPr>
            <a:r>
              <a:rPr lang="en-GB" sz="2200" dirty="0">
                <a:latin typeface="Open Sans" panose="020B0606030504020204"/>
              </a:rPr>
              <a:t>Whatever you type will be automatically saved within this box until you’re ready to save it as a new version. </a:t>
            </a:r>
          </a:p>
          <a:p>
            <a:pPr>
              <a:lnSpc>
                <a:spcPct val="150000"/>
              </a:lnSpc>
            </a:pPr>
            <a:endParaRPr lang="en-GB" sz="2200" dirty="0">
              <a:latin typeface="Open Sans" panose="020B0606030504020204"/>
            </a:endParaRPr>
          </a:p>
          <a:p>
            <a:pPr>
              <a:lnSpc>
                <a:spcPct val="150000"/>
              </a:lnSpc>
            </a:pPr>
            <a:r>
              <a:rPr lang="en-GB" sz="2200" dirty="0">
                <a:latin typeface="Open Sans" panose="020B0606030504020204"/>
              </a:rPr>
              <a:t>You can save as many versions as you like. Your version history will be shown below your current version.</a:t>
            </a:r>
          </a:p>
        </p:txBody>
      </p:sp>
      <p:pic>
        <p:nvPicPr>
          <p:cNvPr id="5" name="Picture 4">
            <a:extLst>
              <a:ext uri="{FF2B5EF4-FFF2-40B4-BE49-F238E27FC236}">
                <a16:creationId xmlns:a16="http://schemas.microsoft.com/office/drawing/2014/main" id="{DF8D5A59-DFF1-4742-93E4-B722A27AF02D}"/>
              </a:ext>
            </a:extLst>
          </p:cNvPr>
          <p:cNvPicPr>
            <a:picLocks noChangeAspect="1"/>
          </p:cNvPicPr>
          <p:nvPr/>
        </p:nvPicPr>
        <p:blipFill>
          <a:blip r:embed="rId4"/>
          <a:stretch>
            <a:fillRect/>
          </a:stretch>
        </p:blipFill>
        <p:spPr>
          <a:xfrm>
            <a:off x="5252295" y="1109351"/>
            <a:ext cx="6345945" cy="4639297"/>
          </a:xfrm>
          <a:prstGeom prst="rect">
            <a:avLst/>
          </a:prstGeom>
          <a:ln>
            <a:solidFill>
              <a:schemeClr val="bg1"/>
            </a:solidFill>
          </a:ln>
        </p:spPr>
      </p:pic>
    </p:spTree>
    <p:extLst>
      <p:ext uri="{BB962C8B-B14F-4D97-AF65-F5344CB8AC3E}">
        <p14:creationId xmlns:p14="http://schemas.microsoft.com/office/powerpoint/2010/main" val="2645399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9085</TotalTime>
  <Words>695</Words>
  <Application>Microsoft Office PowerPoint</Application>
  <PresentationFormat>Widescreen</PresentationFormat>
  <Paragraphs>66</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Open Sans</vt:lpstr>
      <vt:lpstr>Open Sans</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slide</dc:title>
  <dc:creator>Robyn Smith</dc:creator>
  <cp:lastModifiedBy>O'Kane, N</cp:lastModifiedBy>
  <cp:revision>51</cp:revision>
  <dcterms:created xsi:type="dcterms:W3CDTF">2018-10-19T14:26:26Z</dcterms:created>
  <dcterms:modified xsi:type="dcterms:W3CDTF">2020-07-29T14:27:42Z</dcterms:modified>
</cp:coreProperties>
</file>