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79" r:id="rId5"/>
    <p:sldId id="282" r:id="rId6"/>
    <p:sldId id="283" r:id="rId7"/>
    <p:sldId id="263" r:id="rId8"/>
    <p:sldId id="276" r:id="rId9"/>
    <p:sldId id="277" r:id="rId10"/>
    <p:sldId id="278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1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D36"/>
    <a:srgbClr val="4BC7C8"/>
    <a:srgbClr val="A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0020" autoAdjust="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D564-08F0-472F-928E-E14F826DFA93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83C2-D374-4D3E-B226-113E1372D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8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Delete this slide if you </a:t>
            </a:r>
            <a:r>
              <a:rPr lang="en-US" i="1" dirty="0"/>
              <a:t>are</a:t>
            </a:r>
            <a:r>
              <a:rPr lang="en-US" dirty="0"/>
              <a:t> using the form code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9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the student bulk upload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33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 this slide if you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using the student bulk upload method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83C2-D374-4D3E-B226-113E1372D7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3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99B59-238B-49A3-ADAC-42AE804B5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5BDC0-BFF6-4AB1-AA1D-8A4EF1A42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660C7-4CF4-467E-9148-B0D7CC66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8DB6-00FB-462F-866A-49C19A2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D91F9-25BA-4CA2-A4C9-F134B3C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9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754C-2BEF-4325-9559-4BA11728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14B5D3-3BA8-43D1-A4DE-A58017532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E6646-24BF-4FB2-95DE-4AB076F51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49FC0-BBA6-4AC9-ACDE-C3E6DB0B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75F47-AAEF-4F08-8867-00B6BEB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CC231-DB8B-4EE0-912B-97587AC8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C2921-BABA-4D96-9C3C-38B4F0BD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F2DD1-3FAB-4D64-B187-26A574F5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1DE2-4123-4B8B-8754-F4002385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D9D64-668A-455F-B492-3FFE3017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0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FE39-5D26-4BED-9485-5AB4F4AD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9392D-AEB8-4170-B9C1-5D6BA7EFE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0187-7F6A-4656-8E83-2645D9B3B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70CA-7599-401F-B488-5635FDDE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34402-5472-437B-8AFB-88972B76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77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2350-591D-42F5-AFD8-95110663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E250-5C21-4A7A-883A-1B0A6F46A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FD99E-F2FC-4DE9-8750-450C3C35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01A67-06E5-428C-81D0-9BB6C67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F0245-D73B-4430-9CDC-71841B84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54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6BD7-7693-4615-9F92-40F61C1E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CDA6B-01A8-4DE2-811B-FBD8C6ECC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B95D1-EC1E-4E67-9460-64C33B4DE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37DCF-31B8-42DB-987F-140C661A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8C78-3F3F-4C95-BC15-E83254A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1A202-05C6-497D-9D6A-EDC41C3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41FB-C17E-45E5-BE80-E73C8C43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9C9B8-FF0F-4693-BF57-65CB98533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A54A-6A9A-4AC7-A803-450C9E9C5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D2AEC-3943-45AD-B37E-F3601DDCA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636B10-A8A8-4334-9F3B-5B03741D5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12FE97-9FF9-4032-A935-555B6FE7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D5DC6-8323-4633-823A-07EF414F9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B59CE-C43C-47C5-ADA8-14E5FA64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6B8AF-B9A9-41E0-BD68-1C9C2E8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1BEE2-AF26-4344-A0B0-3CA47DF0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3DAE8-FD5E-4417-9FBF-8070E203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71E3A-D8DF-4FC0-9BB1-1AF41C01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1DD07-066D-4884-B22F-6BB40FDE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2E5496-8D25-479D-A104-4604F600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D1807-4ADB-4140-8D01-FD8BA06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D0BE-1F9C-4E10-821D-F7502C18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57A83-0411-4403-89DA-387F9AE7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E1A15-C565-4E96-B385-9E04C490D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A14CB-4387-4876-9A0E-BC2099F2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058-54F3-44D5-B16E-FB805D0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6ABC-02CD-4059-BA57-E1331A9D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858F-8BE9-4B95-B882-9493E42B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578BD3-E4E5-4709-B523-9358C378D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96973-6337-49BF-AFEF-8656324DB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8A556-619D-40BD-B343-5AF99E69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0891C-C208-4E4A-A050-669B73F5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E2FAE-32FD-46E9-8408-4CEC4D82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301AF-5EA8-4AD5-8DE4-661D3F12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45630-CCAE-402E-9578-81489B55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E59C-BBB2-4ADD-9DDC-AF0B187D2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29BF4-4D38-4BB1-9B00-28882CAFDC60}" type="datetimeFigureOut">
              <a:rPr lang="en-GB" smtClean="0"/>
              <a:t>24/07/2020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B4259-F068-4CEB-AB64-93935524A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75AA-A0EF-4E2A-80D2-3D38F2FF4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802E-9C0A-45B0-A15C-749B261F8F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2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Student launch – KS5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432367" y="263115"/>
            <a:ext cx="11759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Use the ranking and filtering tools to narrow down your university searches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7C8221-E81B-444E-AB91-0FE00299D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28" y="1752600"/>
            <a:ext cx="11744325" cy="167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BD03E5-34E4-4C84-B506-C998E5907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57" y="3860427"/>
            <a:ext cx="10121611" cy="22744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00EA305-36FE-4921-8359-B0E92112DE7A}"/>
              </a:ext>
            </a:extLst>
          </p:cNvPr>
          <p:cNvSpPr/>
          <p:nvPr/>
        </p:nvSpPr>
        <p:spPr>
          <a:xfrm>
            <a:off x="303350" y="1820773"/>
            <a:ext cx="697528" cy="312317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44E337-EC4B-4A87-B791-CB46353254D2}"/>
              </a:ext>
            </a:extLst>
          </p:cNvPr>
          <p:cNvSpPr/>
          <p:nvPr/>
        </p:nvSpPr>
        <p:spPr>
          <a:xfrm>
            <a:off x="1619616" y="3825633"/>
            <a:ext cx="875105" cy="303350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2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Find Apprenticeships that interest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2010897"/>
            <a:ext cx="5143182" cy="4142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Updated every 24 hours, use </a:t>
            </a:r>
            <a:r>
              <a:rPr lang="en-US" sz="2200" dirty="0" err="1">
                <a:latin typeface="Open sans" panose="020B0606030504020204"/>
              </a:rPr>
              <a:t>Unifrog</a:t>
            </a:r>
            <a:r>
              <a:rPr lang="en-US" sz="2200" dirty="0">
                <a:latin typeface="Open sans" panose="020B0606030504020204"/>
              </a:rPr>
              <a:t> to find Apprenticeships which interest you.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There are three levels of Apprenticeships available; choose the level that works for you with the qualifications you already have and what you want your next step to be.</a:t>
            </a: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GB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E6C6F-0BB0-4FE8-8F97-74369384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67" y="1907822"/>
            <a:ext cx="5143183" cy="40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Rank and filter Apprenticeships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619605" y="2654660"/>
            <a:ext cx="3452774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Rank and filter apprenticeships to narrow down your searches to what is most important to you.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A60E5-ECF4-42F0-991F-F697A37F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7108" y="1917589"/>
            <a:ext cx="6918664" cy="40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44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We hope you enjoy using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!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96790" y="2403494"/>
            <a:ext cx="4429125" cy="308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Use the help section if you need a guide or want some more information about the tools.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If you get stuck, ask your teacher for help!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BA006-FDEF-4D3B-A447-A3854AB5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86" y="1718753"/>
            <a:ext cx="5998289" cy="4454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4077A8-5116-48F5-B4F1-1964C06A9503}"/>
              </a:ext>
            </a:extLst>
          </p:cNvPr>
          <p:cNvSpPr/>
          <p:nvPr/>
        </p:nvSpPr>
        <p:spPr>
          <a:xfrm>
            <a:off x="9717522" y="1761795"/>
            <a:ext cx="464703" cy="260171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3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How can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help me now?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255940" y="1458152"/>
            <a:ext cx="11680120" cy="494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Explore which subjects you would be interested in studying post-18 and how these choices can lead to different career paths and further education.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Discover and sign up to online courses in areas that you’re interested in.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Explore how to successfully apply to an apprenticeship or university course, including universities abroad.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Support in writing a CV and Cover letter.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</a:rPr>
              <a:t>Record key activities and achievements to use in your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389188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Creating your account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9" y="1659895"/>
            <a:ext cx="6607022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A link has been sent to your school email address (please check your junk/spam mailboxes)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Click the link and follow the instructions 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reate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 memorable password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Make a note of your password</a:t>
            </a:r>
          </a:p>
        </p:txBody>
      </p:sp>
      <p:pic>
        <p:nvPicPr>
          <p:cNvPr id="7" name="Google Shape;1804;p221">
            <a:extLst>
              <a:ext uri="{FF2B5EF4-FFF2-40B4-BE49-F238E27FC236}">
                <a16:creationId xmlns:a16="http://schemas.microsoft.com/office/drawing/2014/main" id="{642B8F69-E4B3-4FFC-B622-0A62678D49F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51" y="2324101"/>
            <a:ext cx="4512724" cy="2874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44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First time registration with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53617" y="2199800"/>
            <a:ext cx="2594935" cy="308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When you sign in for the first time, you will use a Form code which will link you with your Form Tutor.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DA5B4-B260-4732-966C-BF38BB302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48" t="20096" r="6012" b="30962"/>
          <a:stretch/>
        </p:blipFill>
        <p:spPr>
          <a:xfrm>
            <a:off x="3812868" y="2403574"/>
            <a:ext cx="7438711" cy="2677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0369CF-FFD3-4F0E-9735-9DA8DAF89FAC}"/>
              </a:ext>
            </a:extLst>
          </p:cNvPr>
          <p:cNvSpPr/>
          <p:nvPr/>
        </p:nvSpPr>
        <p:spPr>
          <a:xfrm>
            <a:off x="8233407" y="2999939"/>
            <a:ext cx="1759554" cy="56355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22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Complete the signup page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15912" y="2740477"/>
            <a:ext cx="2915446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</a:rPr>
              <a:t>Enter your Form code and use an email address that you access frequently.</a:t>
            </a:r>
            <a:endParaRPr lang="en-GB" sz="22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064DE6-57BB-43B8-BDCF-D97EC6D16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035" y="1657279"/>
            <a:ext cx="7174965" cy="44482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BF138E-4B5D-4DF3-874F-10D0C1295C13}"/>
              </a:ext>
            </a:extLst>
          </p:cNvPr>
          <p:cNvSpPr/>
          <p:nvPr/>
        </p:nvSpPr>
        <p:spPr>
          <a:xfrm>
            <a:off x="4695825" y="2665150"/>
            <a:ext cx="7143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1E2154-E9FF-4395-A3C4-49066DB0DB65}"/>
              </a:ext>
            </a:extLst>
          </p:cNvPr>
          <p:cNvSpPr/>
          <p:nvPr/>
        </p:nvSpPr>
        <p:spPr>
          <a:xfrm>
            <a:off x="4543425" y="4029163"/>
            <a:ext cx="866775" cy="317692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13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7" y="452596"/>
            <a:ext cx="1149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Every time you login to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from now on, sign in here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460414" y="2516200"/>
            <a:ext cx="3244696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If you forget your password, hit the link to reset </a:t>
            </a: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(remember to check your junk/spam just in case!)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5CB18-AE58-441D-8853-EAAED67A5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48" t="20096" r="6012" b="30962"/>
          <a:stretch/>
        </p:blipFill>
        <p:spPr>
          <a:xfrm>
            <a:off x="4292875" y="2608857"/>
            <a:ext cx="7438711" cy="2677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4F020D-1E22-4EB6-AA8B-AA89494BEAC8}"/>
              </a:ext>
            </a:extLst>
          </p:cNvPr>
          <p:cNvSpPr/>
          <p:nvPr/>
        </p:nvSpPr>
        <p:spPr>
          <a:xfrm>
            <a:off x="4404355" y="4682385"/>
            <a:ext cx="1503646" cy="362504"/>
          </a:xfrm>
          <a:prstGeom prst="rect">
            <a:avLst/>
          </a:prstGeom>
          <a:noFill/>
          <a:ln w="57150">
            <a:solidFill>
              <a:srgbClr val="4BC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29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7AB517-6AC5-4507-A3C1-EB584A3C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In summary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06424"/>
            <a:ext cx="7747079" cy="494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can help you make decisions </a:t>
            </a:r>
            <a:r>
              <a:rPr lang="en-GB" sz="2200" u="sng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about what you want to study and what career path you choose to take.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It will help you choose the university or apprenticeship that’s right for you.</a:t>
            </a:r>
          </a:p>
          <a:p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Be smart. Get ahead of the game!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GB" sz="2200" b="1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ign</a:t>
            </a:r>
            <a:r>
              <a:rPr lang="en-GB" sz="2200" b="1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in now at unifrog.org/sign-in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4C245-C6E8-41E5-AA8F-1207134A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723" y="1680403"/>
            <a:ext cx="2123860" cy="42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?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933027"/>
            <a:ext cx="5925363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GB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nifrog</a:t>
            </a: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is a one-stop-shop where students can easily explore their interests, then find and successfully apply for their next best step after school.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will help you to explore your key interests and what career paths you can take to reach your goals!</a:t>
            </a:r>
          </a:p>
        </p:txBody>
      </p:sp>
      <p:pic>
        <p:nvPicPr>
          <p:cNvPr id="7" name="Google Shape;1302;p162">
            <a:extLst>
              <a:ext uri="{FF2B5EF4-FFF2-40B4-BE49-F238E27FC236}">
                <a16:creationId xmlns:a16="http://schemas.microsoft.com/office/drawing/2014/main" id="{CFCA484E-7A8F-4696-9ECE-8065104208D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7817" y="2216427"/>
            <a:ext cx="4729370" cy="3063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263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60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By the end of today’s session, we will have: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346228" y="1664299"/>
            <a:ext cx="5814875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Understood how </a:t>
            </a: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can support your future decision-making and career options.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Explored some of the exciting features of the platform.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Created your very own personal </a:t>
            </a:r>
            <a:r>
              <a:rPr lang="en-US" sz="22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accounts!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A2895-240C-4DED-90A4-009EF1AC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648" y="1802166"/>
            <a:ext cx="4373293" cy="39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Available resources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7E48A3-E8B1-4511-B65D-672461723CFF}"/>
              </a:ext>
            </a:extLst>
          </p:cNvPr>
          <p:cNvSpPr/>
          <p:nvPr/>
        </p:nvSpPr>
        <p:spPr>
          <a:xfrm>
            <a:off x="2971800" y="2842591"/>
            <a:ext cx="2206487" cy="3562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2C2B8-8F7B-4AE9-881A-68309A72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43" y="1594500"/>
            <a:ext cx="9654765" cy="46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Exploring pathways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8A2D0-8366-497B-ABEE-81FB6A8B51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52" t="5098" b="5098"/>
          <a:stretch/>
        </p:blipFill>
        <p:spPr>
          <a:xfrm>
            <a:off x="8345214" y="1690688"/>
            <a:ext cx="3051488" cy="4541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619605" y="2164930"/>
            <a:ext cx="3805358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Use the tools in the </a:t>
            </a:r>
            <a:r>
              <a:rPr lang="en-US" sz="2200" i="1" dirty="0">
                <a:latin typeface="Open Sans"/>
              </a:rPr>
              <a:t>Exploring pathways </a:t>
            </a:r>
            <a:r>
              <a:rPr lang="en-US" sz="2200" dirty="0">
                <a:latin typeface="Open Sans"/>
              </a:rPr>
              <a:t>section to research the career pathways and subject fields that lie beyond school or college, and understand how to access them.</a:t>
            </a:r>
            <a:endParaRPr lang="en-GB" sz="2200" dirty="0">
              <a:latin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7E415-3365-4CDF-B342-02C499ADB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861" y="2318994"/>
            <a:ext cx="2842519" cy="32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Recording what you have done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81897" y="1873189"/>
            <a:ext cx="2887165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Use the tools in this section to start </a:t>
            </a:r>
            <a:r>
              <a:rPr lang="en-US" sz="2200" i="1" dirty="0">
                <a:latin typeface="Open sans" panose="020B0606030504020204"/>
                <a:ea typeface="Calibri"/>
                <a:cs typeface="Calibri"/>
                <a:sym typeface="Calibri"/>
              </a:rPr>
              <a:t>Recording what you have done</a:t>
            </a:r>
            <a:r>
              <a:rPr lang="en-US" sz="2200" dirty="0">
                <a:latin typeface="Open sans" panose="020B0606030504020204"/>
                <a:ea typeface="Calibri"/>
                <a:cs typeface="Calibri"/>
                <a:sym typeface="Calibri"/>
              </a:rPr>
              <a:t>, using guidance and examples to prepare yourself for making applications.</a:t>
            </a:r>
            <a:endParaRPr lang="en-US" sz="2200" dirty="0">
              <a:latin typeface="Open sans" panose="020B06060305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49DB5-AE91-4EDB-9E18-B26D111B4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15" t="2700" b="995"/>
          <a:stretch/>
        </p:blipFill>
        <p:spPr>
          <a:xfrm>
            <a:off x="7220607" y="1873189"/>
            <a:ext cx="4751502" cy="3848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5D9937-120D-4A37-BC39-A21CAEB36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04" y="2999030"/>
            <a:ext cx="2798307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0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Searching for opportunities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52B6D-BB45-4637-A8C6-AD1FFFCF22D9}"/>
              </a:ext>
            </a:extLst>
          </p:cNvPr>
          <p:cNvSpPr txBox="1"/>
          <p:nvPr/>
        </p:nvSpPr>
        <p:spPr>
          <a:xfrm>
            <a:off x="515911" y="1919196"/>
            <a:ext cx="2877739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/>
              </a:rPr>
              <a:t>Use the tools in the </a:t>
            </a:r>
            <a:r>
              <a:rPr lang="en-US" sz="2200" i="1" dirty="0">
                <a:latin typeface="Open Sans"/>
              </a:rPr>
              <a:t>Searching for opportunities </a:t>
            </a:r>
            <a:r>
              <a:rPr lang="en-US" sz="2200" dirty="0">
                <a:latin typeface="Open Sans"/>
              </a:rPr>
              <a:t>section to compare universities, degree options, apprenticeships and college courses.</a:t>
            </a:r>
            <a:endParaRPr lang="en-GB" sz="2200" dirty="0">
              <a:latin typeface="Open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81EEE-C922-4F99-AC3A-804CE8FEC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66" t="6216" b="4951"/>
          <a:stretch/>
        </p:blipFill>
        <p:spPr>
          <a:xfrm>
            <a:off x="8523890" y="1778159"/>
            <a:ext cx="3363402" cy="43829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DBC69-8AB1-47F1-85D9-28BCBEAEC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088" y="2658258"/>
            <a:ext cx="4519824" cy="26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6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889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Building applications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8E8288D-533A-4FC7-A68B-EACDAC64ED16}"/>
              </a:ext>
            </a:extLst>
          </p:cNvPr>
          <p:cNvCxnSpPr>
            <a:cxnSpLocks/>
          </p:cNvCxnSpPr>
          <p:nvPr/>
        </p:nvCxnSpPr>
        <p:spPr>
          <a:xfrm>
            <a:off x="6175513" y="1733596"/>
            <a:ext cx="0" cy="4760953"/>
          </a:xfrm>
          <a:prstGeom prst="line">
            <a:avLst/>
          </a:prstGeom>
          <a:ln w="28575">
            <a:solidFill>
              <a:srgbClr val="33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00CEF-948F-4922-869B-6BF287858F6C}"/>
              </a:ext>
            </a:extLst>
          </p:cNvPr>
          <p:cNvSpPr txBox="1"/>
          <p:nvPr/>
        </p:nvSpPr>
        <p:spPr>
          <a:xfrm>
            <a:off x="463460" y="2070168"/>
            <a:ext cx="5340980" cy="401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Helps you build successful applications.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Enables your teachers to give you fast feedback.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Helps you manage the key parts of your application materials.</a:t>
            </a:r>
          </a:p>
          <a:p>
            <a:pPr>
              <a:lnSpc>
                <a:spcPct val="150000"/>
              </a:lnSpc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28F03D-CEEA-463F-8E77-2C5067148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20" y="1838339"/>
            <a:ext cx="2468709" cy="2880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0F445C-088B-4AF7-B808-38E702AA5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652" r="1777"/>
          <a:stretch/>
        </p:blipFill>
        <p:spPr>
          <a:xfrm>
            <a:off x="6917660" y="4686643"/>
            <a:ext cx="2406855" cy="14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8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48EEA1-0945-4BDE-A159-19AD7142B123}"/>
              </a:ext>
            </a:extLst>
          </p:cNvPr>
          <p:cNvSpPr txBox="1"/>
          <p:nvPr/>
        </p:nvSpPr>
        <p:spPr>
          <a:xfrm>
            <a:off x="346228" y="452596"/>
            <a:ext cx="11153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Search </a:t>
            </a:r>
            <a:r>
              <a:rPr lang="en-US" sz="32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US" sz="3200" dirty="0">
                <a:solidFill>
                  <a:schemeClr val="bg1"/>
                </a:solidFill>
                <a:latin typeface="Open sans" panose="020B0606030504020204"/>
              </a:rPr>
              <a:t> to find the best university courses for you</a:t>
            </a:r>
            <a:endParaRPr lang="en-GB" sz="3200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BB3B1E-1B93-42AB-BB9E-BD4A96A667ED}"/>
              </a:ext>
            </a:extLst>
          </p:cNvPr>
          <p:cNvSpPr/>
          <p:nvPr/>
        </p:nvSpPr>
        <p:spPr>
          <a:xfrm>
            <a:off x="2405270" y="2236304"/>
            <a:ext cx="2653747" cy="36874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858CF-EC9C-4962-97E8-65394A0F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62" y="1536259"/>
            <a:ext cx="5107656" cy="1228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8529F-1E9D-4C27-8E0A-7A0D837F2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29" y="2680074"/>
            <a:ext cx="6652376" cy="33931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0F6F71-D4FB-454B-AB4A-8BB56908ED12}"/>
              </a:ext>
            </a:extLst>
          </p:cNvPr>
          <p:cNvSpPr txBox="1"/>
          <p:nvPr/>
        </p:nvSpPr>
        <p:spPr>
          <a:xfrm>
            <a:off x="536894" y="2139193"/>
            <a:ext cx="2944537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the UK university longlist page, where you can rank and filter courses depending on what is important to you.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6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9132</TotalTime>
  <Words>642</Words>
  <Application>Microsoft Office PowerPoint</Application>
  <PresentationFormat>Widescreen</PresentationFormat>
  <Paragraphs>74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Open Sans Semibold</vt:lpstr>
      <vt:lpstr>Calibri Light</vt:lpstr>
      <vt:lpstr>Calibri</vt:lpstr>
      <vt:lpstr>Open Sans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nuala</dc:creator>
  <cp:lastModifiedBy>O'Kane, N</cp:lastModifiedBy>
  <cp:revision>54</cp:revision>
  <dcterms:created xsi:type="dcterms:W3CDTF">2019-01-08T10:34:32Z</dcterms:created>
  <dcterms:modified xsi:type="dcterms:W3CDTF">2020-07-29T14:21:18Z</dcterms:modified>
</cp:coreProperties>
</file>