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73" r:id="rId7"/>
    <p:sldId id="289" r:id="rId8"/>
    <p:sldId id="268" r:id="rId9"/>
    <p:sldId id="274" r:id="rId10"/>
    <p:sldId id="257" r:id="rId11"/>
    <p:sldId id="259" r:id="rId12"/>
    <p:sldId id="277" r:id="rId13"/>
    <p:sldId id="272" r:id="rId14"/>
    <p:sldId id="267" r:id="rId15"/>
    <p:sldId id="266" r:id="rId16"/>
    <p:sldId id="261" r:id="rId17"/>
    <p:sldId id="279" r:id="rId18"/>
    <p:sldId id="276" r:id="rId19"/>
    <p:sldId id="280" r:id="rId20"/>
    <p:sldId id="281" r:id="rId21"/>
    <p:sldId id="282" r:id="rId22"/>
    <p:sldId id="288" r:id="rId23"/>
    <p:sldId id="287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81" autoAdjust="0"/>
  </p:normalViewPr>
  <p:slideViewPr>
    <p:cSldViewPr snapToGrid="0">
      <p:cViewPr varScale="1">
        <p:scale>
          <a:sx n="54" d="100"/>
          <a:sy n="5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C977-A946-4996-BFAF-B3743EE4DADF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40A3-45D3-4EC7-B1F1-2B4C4D910A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65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baseline="0" dirty="0"/>
              <a:t> glimpse of language in the headlines over 2020! Are you interested in the </a:t>
            </a:r>
            <a:r>
              <a:rPr lang="en-GB" b="1" baseline="0" dirty="0"/>
              <a:t>power of language</a:t>
            </a:r>
            <a:r>
              <a:rPr lang="en-GB" baseline="0" dirty="0"/>
              <a:t>? Would you be interested in looking at how language </a:t>
            </a:r>
            <a:r>
              <a:rPr lang="en-GB" b="1" baseline="0" dirty="0"/>
              <a:t>can make and break careers</a:t>
            </a:r>
            <a:r>
              <a:rPr lang="en-GB" baseline="0" dirty="0"/>
              <a:t>? How it can be used to lead to arrests and incarceration? </a:t>
            </a:r>
            <a:r>
              <a:rPr lang="en-GB" b="1" baseline="0" dirty="0"/>
              <a:t>How language evolves to describe and define new elements of our lives</a:t>
            </a:r>
            <a:r>
              <a:rPr lang="en-GB" baseline="0" dirty="0"/>
              <a:t>? Would you like to explore accent </a:t>
            </a:r>
            <a:r>
              <a:rPr lang="en-GB" b="1" baseline="0" dirty="0"/>
              <a:t>prejudice </a:t>
            </a:r>
            <a:r>
              <a:rPr lang="en-GB" baseline="0" dirty="0"/>
              <a:t>in people’s professional and personal worlds? Do you want to know more about </a:t>
            </a:r>
            <a:r>
              <a:rPr lang="en-GB" b="1" baseline="0" dirty="0"/>
              <a:t>political correctness and how language can cause offense </a:t>
            </a:r>
            <a:r>
              <a:rPr lang="en-GB" baseline="0" dirty="0"/>
              <a:t>and break and create new laws? If so, English Language is definitely a course for you!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1F55A-CB00-45D0-8BD1-1C48847B5E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23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Importance of understanding research contexts for language observation – particularly in the investigation in Year 12-13. Briefly discuss the two research contexts for each</a:t>
            </a:r>
            <a:r>
              <a:rPr lang="en-GB" baseline="0" dirty="0" smtClean="0"/>
              <a:t> of the depicted investigations.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Data set 1: Paint.  This palette of colour is used to test </a:t>
            </a:r>
            <a:r>
              <a:rPr lang="en-GB" baseline="0" dirty="0" err="1" smtClean="0"/>
              <a:t>Lakoff’s</a:t>
            </a:r>
            <a:r>
              <a:rPr lang="en-GB" baseline="0" dirty="0" smtClean="0"/>
              <a:t> theory.  How would you design a task – with the palette - that could do this?  Women talk more – more words?  Longer noun phrases for colours?  Different lexicon – variations on blue/red – more specific colour language for women?  Do men take more of an interest in their wardrobe these days?  Might that affect the findings?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Words they looked at earlier were</a:t>
            </a:r>
            <a:r>
              <a:rPr lang="en-GB" baseline="0" dirty="0" smtClean="0"/>
              <a:t>– as they guessed - </a:t>
            </a:r>
            <a:r>
              <a:rPr lang="en-GB" dirty="0" smtClean="0"/>
              <a:t>taken from real data of a child’s first words- some students may have seen these patterns in their group discussion already.  Rachel’s first words: data set 2.  Are Nelson’s findings supported?</a:t>
            </a:r>
            <a:r>
              <a:rPr lang="en-GB" baseline="0" dirty="0" smtClean="0"/>
              <a:t>  (highlighted are nouns) Given Piaget’s theory – how would you explain HOW the data supports it? 23 or 24 out of 40 are nouns (poo?) – roughly 60%; all are concrete, for naming things – makes sense – vocabulary building is very prominent in the early stages of language acquisition; re. Piaget: very few </a:t>
            </a:r>
            <a:r>
              <a:rPr lang="en-GB" baseline="0" smtClean="0"/>
              <a:t>abstract meanings </a:t>
            </a:r>
            <a:r>
              <a:rPr lang="en-GB" baseline="0" dirty="0" smtClean="0"/>
              <a:t>– hot; nice; others are needs-related and social.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09E63-8564-4D7C-ABD3-66ADF858B85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3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Like </a:t>
            </a:r>
            <a:r>
              <a:rPr lang="en-GB" dirty="0">
                <a:effectLst/>
              </a:rPr>
              <a:t>GCSE – specialised toolkit is used for identifying and describing features of language – lets remind ourselves of that idea that what we think and what we say is not always as attuned as we think – or want it to be!  Students indeed are in daily conflict – perhaps more so before lockdown – with this very issue.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Cogs:  So – just so you know… and you probably know more than you think: A level teachers will be the first to say that they got there before the GCSE! –Increasingly terminology is being appropriated by the official almanac – semantic field, lexis… register, discourse not far off.  And wouldn’t pragmatics be a useful word for </a:t>
            </a:r>
            <a:r>
              <a:rPr lang="en-GB" dirty="0" err="1">
                <a:effectLst/>
              </a:rPr>
              <a:t>soooo</a:t>
            </a:r>
            <a:r>
              <a:rPr lang="en-GB" dirty="0">
                <a:effectLst/>
              </a:rPr>
              <a:t> much that we look at </a:t>
            </a:r>
            <a:r>
              <a:rPr lang="en-GB" dirty="0" err="1">
                <a:effectLst/>
              </a:rPr>
              <a:t>at</a:t>
            </a:r>
            <a:r>
              <a:rPr lang="en-GB" dirty="0">
                <a:effectLst/>
              </a:rPr>
              <a:t> GCSE: the meaning behind the message!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What follows is a funny video clip from Big Train – inappropriacy of language and context; the official what do students need to study at A level  if you succeed in this mission and one of them actually asks you about it, and what good partner subjects, and ‘beyond’ destinations might look like – for in your own time and need!  Thank you!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44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Scope – way beyond GCSE</a:t>
            </a:r>
            <a:r>
              <a:rPr lang="en-GB" b="1" dirty="0">
                <a:effectLst/>
              </a:rPr>
              <a:t>.  Opportunity for independent interests </a:t>
            </a:r>
            <a:r>
              <a:rPr lang="en-GB" dirty="0">
                <a:effectLst/>
              </a:rPr>
              <a:t>to be followed.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22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</a:rPr>
              <a:t>Connecting elements of current learning to future potential interests</a:t>
            </a:r>
            <a:r>
              <a:rPr lang="en-GB" dirty="0">
                <a:effectLst/>
              </a:rPr>
              <a:t>: </a:t>
            </a:r>
            <a:r>
              <a:rPr lang="en-GB" b="1" dirty="0">
                <a:effectLst/>
              </a:rPr>
              <a:t>power play between Lady Macbeth and Macbeth in discourse</a:t>
            </a:r>
            <a:r>
              <a:rPr lang="en-GB" dirty="0">
                <a:effectLst/>
              </a:rPr>
              <a:t>: the dynamics of their exchange during the evening they are hosting Duncan; </a:t>
            </a:r>
            <a:r>
              <a:rPr lang="en-GB" b="1" dirty="0">
                <a:effectLst/>
              </a:rPr>
              <a:t>the paradoxical language choices of the speaker in </a:t>
            </a:r>
            <a:r>
              <a:rPr lang="en-GB" b="1" dirty="0" err="1">
                <a:effectLst/>
              </a:rPr>
              <a:t>i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wanna</a:t>
            </a:r>
            <a:r>
              <a:rPr lang="en-GB" b="1" dirty="0">
                <a:effectLst/>
              </a:rPr>
              <a:t> be yours and its implications about gender</a:t>
            </a:r>
            <a:r>
              <a:rPr lang="en-GB" dirty="0">
                <a:effectLst/>
              </a:rPr>
              <a:t>, or love semantic fields of power, and materialism -  why does the latter reference </a:t>
            </a:r>
            <a:r>
              <a:rPr lang="en-GB" b="1" dirty="0">
                <a:effectLst/>
              </a:rPr>
              <a:t>such a wide contextual range: 50s to 80s, and what has it got to do with love?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62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Automated heading – have the feedback discussion on the true/false - First</a:t>
            </a:r>
            <a:r>
              <a:rPr lang="en-GB" baseline="0" dirty="0" smtClean="0"/>
              <a:t> click brings up answers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67B6-6A51-4473-A5AA-CC23BE9D38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9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Cob debate…   </a:t>
            </a:r>
            <a:r>
              <a:rPr lang="en-GB" b="1" dirty="0">
                <a:effectLst/>
              </a:rPr>
              <a:t>Birling “provincial</a:t>
            </a:r>
            <a:r>
              <a:rPr lang="en-GB" dirty="0">
                <a:effectLst/>
              </a:rPr>
              <a:t>”: represented as a pompous Northerner.  Priestley’s marking of his otherness, in terms of the Upper Classes also perhaps unintentionally reinforcing something else to his 1945 audience – when the King/later, Queen’s English was still the gold standard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440A3-45D3-4EC7-B1F1-2B4C4D910A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6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</a:rPr>
              <a:t>The language of Sheila and Eric </a:t>
            </a:r>
            <a:r>
              <a:rPr lang="en-GB" dirty="0" err="1">
                <a:effectLst/>
              </a:rPr>
              <a:t>cf</a:t>
            </a:r>
            <a:r>
              <a:rPr lang="en-GB" dirty="0">
                <a:effectLst/>
              </a:rPr>
              <a:t> to their parents; </a:t>
            </a:r>
            <a:r>
              <a:rPr lang="en-GB" b="1" dirty="0">
                <a:effectLst/>
              </a:rPr>
              <a:t>choice of non-fiction texts to practise Paper 2 skills; currency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9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Birlings</a:t>
            </a:r>
            <a:r>
              <a:rPr lang="en-GB" dirty="0"/>
              <a:t>, the way their language choices around  duty, money (and golf) reflect a tight knit community of self-interest; the non-standard language choices of modern poets – anthology or unseen; the register of non-fiction texts and their implied audience;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7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Some of this very specific to the A level – but Shakespeare is a natural context for some of the debates that can be had around etymology or the coinage of new words - neologisms, or contribution of idiom to the richness of language for example communicator? But encouraging a curiosity and interest in the way language is changing in the here and now as an ongoing thread in your teaching – how this unites and divides, how it marks changing attitudes and contexts – improve critical thinking skills as well as encourage an interest in language itself that might bring students to the doors of the A level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40A3-45D3-4EC7-B1F1-2B4C4D910A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5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1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3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03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77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77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1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9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9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2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45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9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7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4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4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2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5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0710-11B2-48FF-9A20-16FDA671C53B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4F74A-6147-43FD-AAD0-FB1646D76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0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5F1C-615E-4830-9860-787B38D354F6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0260E-B595-4C69-BB6F-EED663BB25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3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rEBtpWQ7x8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GB" dirty="0">
                <a:latin typeface="Chanson Heavy SF" panose="020BE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AQA A Level English Language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hanson Heavy SF" panose="020BE200000000000000" pitchFamily="34" charset="0"/>
              </a:rPr>
              <a:t>A ‘taster’ introduction to A Level Language</a:t>
            </a:r>
            <a:endParaRPr lang="en-GB" dirty="0">
              <a:latin typeface="Chanson Heavy SF" panose="020BE200000000000000" pitchFamily="34" charset="0"/>
            </a:endParaRPr>
          </a:p>
          <a:p>
            <a:r>
              <a:rPr lang="en-GB" dirty="0">
                <a:latin typeface="Chanson Heavy SF" panose="020BE200000000000000" pitchFamily="34" charset="0"/>
              </a:rPr>
              <a:t>(It’s NOT the same as </a:t>
            </a:r>
            <a:r>
              <a:rPr lang="en-GB" dirty="0" smtClean="0">
                <a:latin typeface="Chanson Heavy SF" panose="020BE200000000000000" pitchFamily="34" charset="0"/>
              </a:rPr>
              <a:t>GCSE… and</a:t>
            </a:r>
            <a:endParaRPr lang="en-GB" dirty="0">
              <a:latin typeface="Chanson Heavy SF" panose="020BE200000000000000" pitchFamily="34" charset="0"/>
            </a:endParaRPr>
          </a:p>
          <a:p>
            <a:r>
              <a:rPr lang="en-GB" dirty="0">
                <a:latin typeface="Chanson Heavy SF" panose="020BE200000000000000" pitchFamily="34" charset="0"/>
              </a:rPr>
              <a:t>i</a:t>
            </a:r>
            <a:r>
              <a:rPr lang="en-GB" dirty="0" smtClean="0">
                <a:latin typeface="Chanson Heavy SF" panose="020BE200000000000000" pitchFamily="34" charset="0"/>
              </a:rPr>
              <a:t>t’s </a:t>
            </a:r>
            <a:r>
              <a:rPr lang="en-GB" dirty="0">
                <a:latin typeface="Chanson Heavy SF" panose="020BE200000000000000" pitchFamily="34" charset="0"/>
              </a:rPr>
              <a:t>NOT to improve your English skills)</a:t>
            </a:r>
          </a:p>
        </p:txBody>
      </p:sp>
    </p:spTree>
    <p:extLst>
      <p:ext uri="{BB962C8B-B14F-4D97-AF65-F5344CB8AC3E}">
        <p14:creationId xmlns:p14="http://schemas.microsoft.com/office/powerpoint/2010/main" val="14959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-11462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Studying Identity</a:t>
            </a:r>
            <a:endParaRPr lang="en-GB" b="1" dirty="0">
              <a:latin typeface="Chanson Heavy SF" panose="020BE200000000000000" pitchFamily="34" charset="0"/>
            </a:endParaRPr>
          </a:p>
        </p:txBody>
      </p:sp>
      <p:pic>
        <p:nvPicPr>
          <p:cNvPr id="6150" name="Picture 6" descr="TIME Lists the 25 Most Influential Teens of 2018 |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30" y="1825625"/>
            <a:ext cx="261937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 rot="16200000">
            <a:off x="-2178974" y="2453045"/>
            <a:ext cx="6437526" cy="19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Chanson Heavy SF" panose="020BE200000000000000" pitchFamily="34" charset="0"/>
              </a:rPr>
              <a:t>Sociolinguistics</a:t>
            </a:r>
            <a:br>
              <a:rPr lang="en-GB" b="1" dirty="0">
                <a:latin typeface="Chanson Heavy SF" panose="020BE200000000000000" pitchFamily="34" charset="0"/>
              </a:rPr>
            </a:br>
            <a:endParaRPr lang="en-GB" b="1" dirty="0">
              <a:latin typeface="Chanson Heavy SF" panose="020BE200000000000000" pitchFamily="34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1039788" y="1188956"/>
            <a:ext cx="4842164" cy="543755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numCol="1"/>
          <a:lstStyle/>
          <a:p>
            <a:pPr marL="457200" lvl="1" indent="0" algn="ctr">
              <a:buNone/>
            </a:pPr>
            <a:r>
              <a:rPr lang="en-GB" dirty="0">
                <a:latin typeface="Chanson Heavy SF" panose="020BE200000000000000" pitchFamily="34" charset="0"/>
              </a:rPr>
              <a:t>Ethnicity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r>
              <a:rPr lang="en-GB" dirty="0">
                <a:latin typeface="Chanson Heavy SF" panose="020BE200000000000000" pitchFamily="34" charset="0"/>
              </a:rPr>
              <a:t>How does ethnicity influence language use?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511636" y="1188956"/>
            <a:ext cx="4842164" cy="5437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dirty="0">
                <a:latin typeface="Chanson Heavy SF" panose="020BE200000000000000" pitchFamily="34" charset="0"/>
              </a:rPr>
              <a:t>Age</a:t>
            </a:r>
          </a:p>
        </p:txBody>
      </p:sp>
      <p:pic>
        <p:nvPicPr>
          <p:cNvPr id="3074" name="Picture 2" descr="Can Stormzy, an Evangelist for British Grime, Seduce the U.S.? - The New  York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1" y="3904042"/>
            <a:ext cx="1577573" cy="21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03992" y="2412016"/>
            <a:ext cx="3164071" cy="954107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slang sabotaging language?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606" y="1827135"/>
            <a:ext cx="47438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 fontAlgn="base"/>
            <a:r>
              <a:rPr lang="en-GB" b="1" dirty="0"/>
              <a:t>Big up MLE - the origins of London’s 21st century slang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401" y="5347494"/>
            <a:ext cx="35813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rise of Multicultural London English, </a:t>
            </a:r>
            <a:r>
              <a:rPr lang="en-GB" dirty="0" err="1"/>
              <a:t>innit</a:t>
            </a:r>
            <a:r>
              <a:rPr lang="en-GB" dirty="0"/>
              <a:t>? | SOAS Blog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6417" y="3534113"/>
            <a:ext cx="31640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rgbClr val="222222"/>
                </a:solidFill>
                <a:latin typeface="Indy Serif"/>
              </a:rPr>
              <a:t>Teenspeak</a:t>
            </a:r>
            <a:r>
              <a:rPr lang="en-GB" b="1" i="1" dirty="0">
                <a:solidFill>
                  <a:srgbClr val="222222"/>
                </a:solidFill>
                <a:latin typeface="Indy Serif"/>
              </a:rPr>
              <a:t> is not for adults</a:t>
            </a:r>
            <a:endParaRPr lang="en-GB" b="1" i="1" dirty="0">
              <a:solidFill>
                <a:srgbClr val="222222"/>
              </a:solidFill>
              <a:effectLst/>
              <a:latin typeface="Indy Serif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418" y="4922793"/>
            <a:ext cx="4367645" cy="1084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460" y="1632585"/>
            <a:ext cx="4224516" cy="658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852" y="4115262"/>
            <a:ext cx="4676775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7366" y="2294050"/>
            <a:ext cx="3897268" cy="4662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211" y="6108839"/>
            <a:ext cx="4403014" cy="4094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845228" y="3901265"/>
            <a:ext cx="29430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Why do people borrow features of another ethnic group’s language?</a:t>
            </a:r>
          </a:p>
        </p:txBody>
      </p:sp>
    </p:spTree>
    <p:extLst>
      <p:ext uri="{BB962C8B-B14F-4D97-AF65-F5344CB8AC3E}">
        <p14:creationId xmlns:p14="http://schemas.microsoft.com/office/powerpoint/2010/main" val="13788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618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Studying the influence of social </a:t>
            </a:r>
            <a:r>
              <a:rPr lang="en-GB" b="1" dirty="0">
                <a:latin typeface="Chanson Heavy SF" panose="020BE200000000000000" pitchFamily="34" charset="0"/>
              </a:rPr>
              <a:t>groups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16200000">
            <a:off x="-2178974" y="2453045"/>
            <a:ext cx="6437526" cy="19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Chanson Heavy SF" panose="020BE200000000000000" pitchFamily="34" charset="0"/>
              </a:rPr>
              <a:t>Sociolinguistics</a:t>
            </a:r>
            <a:br>
              <a:rPr lang="en-GB" b="1" dirty="0">
                <a:latin typeface="Chanson Heavy SF" panose="020BE200000000000000" pitchFamily="34" charset="0"/>
              </a:rPr>
            </a:br>
            <a:endParaRPr lang="en-GB" b="1" dirty="0">
              <a:latin typeface="Chanson Heavy SF" panose="020BE200000000000000" pitchFamily="34" charset="0"/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039788" y="1188956"/>
            <a:ext cx="4842164" cy="543755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numCol="1"/>
          <a:lstStyle/>
          <a:p>
            <a:pPr marL="457200" lvl="1" indent="0" algn="ctr">
              <a:buNone/>
            </a:pPr>
            <a:r>
              <a:rPr lang="en-GB" dirty="0">
                <a:latin typeface="Chanson Heavy SF" panose="020BE200000000000000" pitchFamily="34" charset="0"/>
              </a:rPr>
              <a:t>Occupation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6511636" y="1188956"/>
            <a:ext cx="4842164" cy="5437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dirty="0">
                <a:latin typeface="Chanson Heavy SF" panose="020BE200000000000000" pitchFamily="34" charset="0"/>
              </a:rPr>
              <a:t>Social networks</a:t>
            </a:r>
          </a:p>
        </p:txBody>
      </p:sp>
      <p:pic>
        <p:nvPicPr>
          <p:cNvPr id="6150" name="Picture 6" descr="TIME Lists the 25 Most Influential Teens of 2018 |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89" y="5171950"/>
            <a:ext cx="2183301" cy="109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mer Talk – The Unique Language of Gamers (Gamer Slang) – Video Gaming  Stu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74" y="3008671"/>
            <a:ext cx="1895877" cy="34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nguage and Social Networks : Lesley Milroy : 9780631153146 : Blackwell'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84" y="1899457"/>
            <a:ext cx="1908782" cy="27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fe as a PC | Police Constable | Kent Pol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15" y="1617549"/>
            <a:ext cx="1773296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BC NEWS | UK | England | London | Mother denies judge's abuse cla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96" y="4277299"/>
            <a:ext cx="1568800" cy="11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ans to further boost teacher recruitment and development - GOV.U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2" y="2645285"/>
            <a:ext cx="2448021" cy="16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dland Builder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64" y="4992914"/>
            <a:ext cx="2065642" cy="14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7808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In Y13, Studying Child </a:t>
            </a:r>
            <a:r>
              <a:rPr lang="en-GB" b="1" dirty="0">
                <a:latin typeface="Chanson Heavy SF" panose="020BE200000000000000" pitchFamily="34" charset="0"/>
              </a:rPr>
              <a:t>Language Acquisition and Language Change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6511636" y="1393370"/>
            <a:ext cx="4842164" cy="5233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dirty="0">
                <a:latin typeface="Chanson Heavy SF" panose="020BE200000000000000" pitchFamily="34" charset="0"/>
              </a:rPr>
              <a:t>Language Change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6295F-DAF1-46AA-8DA0-8575C503B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726" y="4396509"/>
            <a:ext cx="1401476" cy="2132903"/>
          </a:xfrm>
          <a:prstGeom prst="rect">
            <a:avLst/>
          </a:prstGeom>
        </p:spPr>
      </p:pic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039788" y="1393371"/>
            <a:ext cx="4842164" cy="523313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numCol="1"/>
          <a:lstStyle/>
          <a:p>
            <a:pPr marL="457200" lvl="1" indent="0" algn="ctr">
              <a:buNone/>
            </a:pPr>
            <a:r>
              <a:rPr lang="en-GB" dirty="0">
                <a:latin typeface="Chanson Heavy SF" panose="020BE200000000000000" pitchFamily="34" charset="0"/>
              </a:rPr>
              <a:t>Child Language Acquisition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44E07-1A42-4B4C-9967-DD3DF59A9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605" y="4598510"/>
            <a:ext cx="2595705" cy="17910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0111" y="2298550"/>
            <a:ext cx="35813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How do children go from non-verbal to speaking sentences?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69735" y="3438056"/>
            <a:ext cx="35813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What is more important: nature or nurture?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767" y="4009938"/>
            <a:ext cx="3249093" cy="3292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682" y="1943896"/>
            <a:ext cx="3611871" cy="3546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612536" y="2385571"/>
            <a:ext cx="351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Why does Shakespeare’s language seem so different to ours? </a:t>
            </a:r>
          </a:p>
        </p:txBody>
      </p:sp>
      <p:sp>
        <p:nvSpPr>
          <p:cNvPr id="18" name="TextBox 17"/>
          <p:cNvSpPr txBox="1"/>
          <p:nvPr/>
        </p:nvSpPr>
        <p:spPr>
          <a:xfrm rot="20716631">
            <a:off x="6629025" y="4840944"/>
            <a:ext cx="256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Why does the English Language have so many words for the same thing?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1722" y="5743216"/>
            <a:ext cx="24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2013, the Oxford English Dictionary identified ‘selfie’ as the most popular new word. </a:t>
            </a:r>
          </a:p>
        </p:txBody>
      </p:sp>
      <p:sp>
        <p:nvSpPr>
          <p:cNvPr id="20" name="TextBox 19"/>
          <p:cNvSpPr txBox="1"/>
          <p:nvPr/>
        </p:nvSpPr>
        <p:spPr>
          <a:xfrm rot="862126">
            <a:off x="9027268" y="2902732"/>
            <a:ext cx="2407446" cy="53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How did ‘chugging’ (charity mugging) come to be a word?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0566" y="3351042"/>
            <a:ext cx="366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Why do we have words with silent letters? Scent,  debt, fasten, hide 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81085-B926-48FF-8425-774EA8B851A3}"/>
              </a:ext>
            </a:extLst>
          </p:cNvPr>
          <p:cNvSpPr txBox="1"/>
          <p:nvPr/>
        </p:nvSpPr>
        <p:spPr>
          <a:xfrm rot="20092282">
            <a:off x="6511636" y="1483116"/>
            <a:ext cx="125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</a:t>
            </a:r>
            <a:r>
              <a:rPr lang="en-GB" dirty="0" err="1"/>
              <a:t>Covidiot</a:t>
            </a:r>
            <a:r>
              <a:rPr lang="en-GB" dirty="0"/>
              <a:t>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9212" y="4709115"/>
            <a:ext cx="183575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How do children learn language so fast?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ular Callout 37"/>
          <p:cNvSpPr/>
          <p:nvPr/>
        </p:nvSpPr>
        <p:spPr>
          <a:xfrm>
            <a:off x="8154474" y="1652077"/>
            <a:ext cx="3603242" cy="4962394"/>
          </a:xfrm>
          <a:prstGeom prst="wedgeRoundRectCallout">
            <a:avLst>
              <a:gd name="adj1" fmla="val -77810"/>
              <a:gd name="adj2" fmla="val -18534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HINT: noun = the name of something, like a </a:t>
            </a:r>
            <a:r>
              <a:rPr lang="en-GB" sz="2400" b="1" dirty="0" smtClean="0">
                <a:solidFill>
                  <a:schemeClr val="tx1"/>
                </a:solidFill>
              </a:rPr>
              <a:t>spoon</a:t>
            </a:r>
            <a:r>
              <a:rPr lang="en-GB" sz="2400" dirty="0" smtClean="0"/>
              <a:t>.  An abstract word would be a concept rather than the word for a concrete thing, like ‘love’.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Oh – and you might have to do some maths!</a:t>
            </a:r>
            <a:endParaRPr lang="en-GB" sz="2400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147144" y="1072055"/>
            <a:ext cx="2554014" cy="4541382"/>
          </a:xfrm>
          <a:prstGeom prst="wedgeRoundRectCallout">
            <a:avLst>
              <a:gd name="adj1" fmla="val 78980"/>
              <a:gd name="adj2" fmla="val -19575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Look at these two pieces of research, and then look at the data – a set of first words – to see if you can work out whether it supports the research or not</a:t>
            </a:r>
            <a:endParaRPr lang="en-GB" sz="24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736844" y="56138"/>
            <a:ext cx="3168352" cy="15099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500" dirty="0" smtClean="0">
                <a:solidFill>
                  <a:srgbClr val="C00000"/>
                </a:solidFill>
              </a:rPr>
              <a:t>Applying knowledge </a:t>
            </a:r>
            <a:r>
              <a:rPr lang="en-GB" sz="4500" dirty="0">
                <a:solidFill>
                  <a:srgbClr val="C00000"/>
                </a:solidFill>
              </a:rPr>
              <a:t>of language levels to contexts of use</a:t>
            </a:r>
            <a:endParaRPr lang="en-GB" sz="4500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88" y="3122077"/>
            <a:ext cx="4068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oper Black" panose="0208090404030B020404" pitchFamily="18" charset="0"/>
              </a:rPr>
              <a:t>Data </a:t>
            </a:r>
            <a:r>
              <a:rPr lang="en-GB" sz="24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set:  </a:t>
            </a:r>
            <a:r>
              <a:rPr lang="en-GB" sz="2400" dirty="0">
                <a:solidFill>
                  <a:prstClr val="black"/>
                </a:solidFill>
                <a:latin typeface="Cooper Black" panose="0208090404030B020404" pitchFamily="18" charset="0"/>
              </a:rPr>
              <a:t>First Words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637" y="1698076"/>
            <a:ext cx="338437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oper Black" panose="0208090404030B020404" pitchFamily="18" charset="0"/>
              </a:rPr>
              <a:t>Concepts and Issues:</a:t>
            </a:r>
          </a:p>
          <a:p>
            <a:endParaRPr lang="en-GB" dirty="0">
              <a:solidFill>
                <a:prstClr val="black"/>
              </a:solidFill>
              <a:latin typeface="Cooper Black" panose="0208090404030B020404" pitchFamily="18" charset="0"/>
            </a:endParaRPr>
          </a:p>
          <a:p>
            <a:r>
              <a:rPr lang="en-GB" dirty="0">
                <a:solidFill>
                  <a:prstClr val="black"/>
                </a:solidFill>
              </a:rPr>
              <a:t>Katherine Nelson: around 60% of children’s first words </a:t>
            </a:r>
            <a:r>
              <a:rPr lang="en-GB" b="1" dirty="0">
                <a:solidFill>
                  <a:prstClr val="black"/>
                </a:solidFill>
              </a:rPr>
              <a:t>are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5467" y="3763950"/>
            <a:ext cx="3312368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oper Black" panose="0208090404030B020404" pitchFamily="18" charset="0"/>
              </a:rPr>
              <a:t>Concepts and Issues: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Piaget: children cannot produce more </a:t>
            </a:r>
            <a:r>
              <a:rPr lang="en-GB" b="1" dirty="0">
                <a:solidFill>
                  <a:prstClr val="black"/>
                </a:solidFill>
              </a:rPr>
              <a:t>abstract language</a:t>
            </a:r>
            <a:r>
              <a:rPr lang="en-GB" dirty="0">
                <a:solidFill>
                  <a:prstClr val="black"/>
                </a:solidFill>
              </a:rPr>
              <a:t> until their brains have developed the capacity for more abstract thoughts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422" y="1774872"/>
            <a:ext cx="9116468" cy="45427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Jasper        hello          no           poo           woof         toast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socks         hiya           yes          book        please        Marmite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Daddy       yeah          duck        bot-bot       jam            shoes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ta               my             ball	     bowl          hot             quack quack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juice          cuddle       </a:t>
            </a:r>
            <a:r>
              <a:rPr lang="en-GB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wassat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   jump         eyes	       bye-bye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cup            mummy    biscuits     bubbles        nice            more         spoon        bang           cat           </a:t>
            </a:r>
            <a:r>
              <a:rPr lang="en-GB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Laa-Laa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(4 removed for ease of analysis: Nana, Grandad, </a:t>
            </a:r>
            <a:r>
              <a:rPr lang="en-GB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weeble</a:t>
            </a: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two)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2" y="1934108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2996" y="1916269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2841" y="2516951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243" y="2532811"/>
            <a:ext cx="1224135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8269" y="2493473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8001" y="3092388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35068" y="3058437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9673" y="3024488"/>
            <a:ext cx="1147835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7118" y="3135668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4530" y="3013548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3261" y="3571105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2289" y="3635393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8003" y="3634225"/>
            <a:ext cx="1864463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5196" y="4161854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7718" y="4249609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2" y="4880580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9422" y="4225794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4474" y="4827003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2614" y="4880580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9806" y="5280147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1743" y="4809926"/>
            <a:ext cx="128376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10498" y="5244105"/>
            <a:ext cx="1097340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0910" y="5301208"/>
            <a:ext cx="913019" cy="3693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745" y="149270"/>
            <a:ext cx="10515600" cy="1325563"/>
          </a:xfrm>
        </p:spPr>
        <p:txBody>
          <a:bodyPr/>
          <a:lstStyle/>
          <a:p>
            <a:r>
              <a:rPr lang="en-GB" dirty="0" smtClean="0"/>
              <a:t>Child Language Acquisition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4C563C-E705-462B-8090-884112571048}"/>
              </a:ext>
            </a:extLst>
          </p:cNvPr>
          <p:cNvSpPr/>
          <p:nvPr/>
        </p:nvSpPr>
        <p:spPr>
          <a:xfrm>
            <a:off x="19590" y="5704668"/>
            <a:ext cx="12172410" cy="111555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22 out of 40 are nouns – 55% - more or less in line with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the research</a:t>
            </a:r>
            <a:r>
              <a:rPr kumimoji="0" lang="en-GB" sz="1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 Bang, more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</a:t>
            </a:r>
            <a:r>
              <a:rPr kumimoji="0" lang="en-GB" sz="18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might be considered more abstract – but it is easy to imagine situations that make the meanings of these words accessible to a young child!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" grpId="0" build="p" animBg="1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270532"/>
            <a:ext cx="10515600" cy="943413"/>
          </a:xfrm>
        </p:spPr>
        <p:txBody>
          <a:bodyPr>
            <a:normAutofit/>
          </a:bodyPr>
          <a:lstStyle/>
          <a:p>
            <a:r>
              <a:rPr lang="en-GB" b="1" dirty="0" smtClean="0"/>
              <a:t>You will be assessed </a:t>
            </a:r>
            <a:r>
              <a:rPr lang="en-GB" b="1" dirty="0" smtClean="0"/>
              <a:t>on the following s</a:t>
            </a:r>
            <a:r>
              <a:rPr lang="en-GB" b="1" dirty="0" smtClean="0"/>
              <a:t>kills: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99306"/>
              </p:ext>
            </p:extLst>
          </p:nvPr>
        </p:nvGraphicFramePr>
        <p:xfrm>
          <a:off x="482471" y="1213945"/>
          <a:ext cx="11528612" cy="4406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2507">
                  <a:extLst>
                    <a:ext uri="{9D8B030D-6E8A-4147-A177-3AD203B41FA5}">
                      <a16:colId xmlns:a16="http://schemas.microsoft.com/office/drawing/2014/main" val="2013210983"/>
                    </a:ext>
                  </a:extLst>
                </a:gridCol>
                <a:gridCol w="8926105">
                  <a:extLst>
                    <a:ext uri="{9D8B030D-6E8A-4147-A177-3AD203B41FA5}">
                      <a16:colId xmlns:a16="http://schemas.microsoft.com/office/drawing/2014/main" val="2191312283"/>
                    </a:ext>
                  </a:extLst>
                </a:gridCol>
              </a:tblGrid>
              <a:tr h="413456">
                <a:tc>
                  <a:txBody>
                    <a:bodyPr/>
                    <a:lstStyle/>
                    <a:p>
                      <a:r>
                        <a:rPr lang="en-GB" dirty="0" smtClean="0"/>
                        <a:t>Assessment</a:t>
                      </a:r>
                      <a:r>
                        <a:rPr lang="en-GB" baseline="0" dirty="0" smtClean="0"/>
                        <a:t> Objective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03939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AO1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Your</a:t>
                      </a:r>
                      <a:r>
                        <a:rPr lang="en-GB" sz="2400" baseline="0" dirty="0" smtClean="0"/>
                        <a:t> knowledge of and ability to use linguistic t</a:t>
                      </a:r>
                      <a:r>
                        <a:rPr lang="en-GB" sz="2400" dirty="0" smtClean="0"/>
                        <a:t>erminology</a:t>
                      </a:r>
                      <a:r>
                        <a:rPr lang="en-GB" sz="2400" dirty="0" smtClean="0"/>
                        <a:t>; </a:t>
                      </a:r>
                      <a:r>
                        <a:rPr lang="en-GB" sz="2400" dirty="0" smtClean="0"/>
                        <a:t>and accuracy</a:t>
                      </a:r>
                      <a:r>
                        <a:rPr lang="en-GB" sz="2400" baseline="0" dirty="0" smtClean="0"/>
                        <a:t> and effectiveness of your </a:t>
                      </a:r>
                      <a:r>
                        <a:rPr lang="en-GB" sz="2400" dirty="0" smtClean="0"/>
                        <a:t>written </a:t>
                      </a:r>
                      <a:r>
                        <a:rPr lang="en-GB" sz="2400" dirty="0" smtClean="0"/>
                        <a:t>expression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52187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AO2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Your knowledge of ideas and issues </a:t>
                      </a:r>
                      <a:r>
                        <a:rPr lang="en-GB" sz="2400" dirty="0" smtClean="0"/>
                        <a:t>around </a:t>
                      </a:r>
                      <a:r>
                        <a:rPr lang="en-GB" sz="2400" dirty="0" smtClean="0"/>
                        <a:t>language use, and of relevant research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66733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AO3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Your</a:t>
                      </a:r>
                      <a:r>
                        <a:rPr lang="en-GB" sz="2400" baseline="0" dirty="0" smtClean="0"/>
                        <a:t> ability to consider the influences of c</a:t>
                      </a:r>
                      <a:r>
                        <a:rPr lang="en-GB" sz="2400" dirty="0" smtClean="0"/>
                        <a:t>ontexts </a:t>
                      </a:r>
                      <a:r>
                        <a:rPr lang="en-GB" sz="2400" dirty="0" smtClean="0"/>
                        <a:t>of production </a:t>
                      </a:r>
                      <a:r>
                        <a:rPr lang="en-GB" sz="2400" dirty="0" smtClean="0"/>
                        <a:t>(the intention and purpose) and reception (how the audience respond)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379053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AO4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Your ability</a:t>
                      </a:r>
                      <a:r>
                        <a:rPr lang="en-GB" sz="2400" baseline="0" dirty="0" smtClean="0"/>
                        <a:t> to compare texts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73430"/>
                  </a:ext>
                </a:extLst>
              </a:tr>
              <a:tr h="413456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AO5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Your</a:t>
                      </a:r>
                      <a:r>
                        <a:rPr lang="en-GB" sz="2400" baseline="0" dirty="0" smtClean="0"/>
                        <a:t> c</a:t>
                      </a:r>
                      <a:r>
                        <a:rPr lang="en-GB" sz="2400" dirty="0" smtClean="0"/>
                        <a:t>reativity and expertise in </a:t>
                      </a:r>
                      <a:r>
                        <a:rPr lang="en-GB" sz="2400" dirty="0" smtClean="0"/>
                        <a:t>the use of</a:t>
                      </a:r>
                      <a:r>
                        <a:rPr lang="en-GB" sz="2400" baseline="0" dirty="0" smtClean="0"/>
                        <a:t> </a:t>
                      </a:r>
                      <a:r>
                        <a:rPr lang="en-GB" sz="2400" baseline="0" dirty="0" smtClean="0"/>
                        <a:t>language as a writer to a publishable standard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4713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930" y="5578057"/>
            <a:ext cx="1106569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*You will be learning </a:t>
            </a:r>
            <a:r>
              <a:rPr lang="en-GB" sz="2800" dirty="0" smtClean="0"/>
              <a:t>through exemplars, reflective peer and individual marking, cyclical review of targets and achievement, redrafting.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26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3" y="1344707"/>
            <a:ext cx="10515600" cy="43568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Isn’t </a:t>
            </a:r>
            <a:r>
              <a:rPr lang="en-GB" dirty="0" smtClean="0"/>
              <a:t>Language fascinating?!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If you think you might be interested in exploring the role that language plays in expressing, and shaping our individual and our public identities – please consider joining us.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Finally, take the quiz that follows – some language trivia that you might – or might not be aware of!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8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7829" y="945105"/>
            <a:ext cx="10646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Roughly what proportion of the world's population is fluent or competent in English?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one person in 1,000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one in a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one in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one in four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577" y="4611347"/>
            <a:ext cx="1075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(d) According to David Crystal in "English as a Global Language" (2003), "[A]bout a quarter of the world's population is already fluent or competent in English, and this figure is steadily growing—in the early 2000s that means around 1.5 billion people."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577" y="5666875"/>
            <a:ext cx="10646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 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world's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approximately 7.8 billion inhabitants, 1.35 billion speak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majority aren't native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speakers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however. About 360 million people speak 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as their first language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– 20%.  10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 2021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911109"/>
            <a:ext cx="10541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country contains the largest English-speaking population in the world?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United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China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India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Australia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840" y="4829971"/>
            <a:ext cx="9418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(d) English is spoken by upwards of 350 million people in urban areas of India.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5840" y="5578735"/>
            <a:ext cx="10254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94149"/>
                </a:solidFill>
                <a:effectLst/>
                <a:uLnTx/>
                <a:uFillTx/>
                <a:latin typeface="BabbelMilliard"/>
                <a:ea typeface="+mn-ea"/>
                <a:cs typeface="+mn-cs"/>
              </a:rPr>
              <a:t>India — colonized by the United Kingdom until the mid-20th century — has by far the most speakers, with around 265 million speakers of English. And that’s followed by the Philippines (50 million), Bangladesh (29 million) and Pakistan (25 million).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530" y="793544"/>
            <a:ext cx="104633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In approximately how many countries does the English language have official or special status?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75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9530" y="50103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(e) The director of editorial projects for the "Oxford English Dictionary," Penny Silva, says that "English has official or special status in at least 75 countries (with a combined population of two billion people)."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916301"/>
            <a:ext cx="85169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Which of the following terms refers to the substitution of a more offensive word or phrase for one considered less offensive?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dysphemism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euphemism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dramatism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orthophemism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neologism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181" y="5509400"/>
            <a:ext cx="8969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(a) See: How to Flatter an Audience With Euphemisms,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Dysphemisms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Distinction.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20"/>
            <a:ext cx="10515600" cy="1325563"/>
          </a:xfrm>
        </p:spPr>
        <p:txBody>
          <a:bodyPr/>
          <a:lstStyle/>
          <a:p>
            <a:r>
              <a:rPr lang="en-US" dirty="0"/>
              <a:t>How Does Language work Between People?  </a:t>
            </a:r>
          </a:p>
        </p:txBody>
      </p:sp>
      <p:pic>
        <p:nvPicPr>
          <p:cNvPr id="3" name="Online Media 2" title="Big Train - Police Sketch Artist">
            <a:hlinkClick r:id="" action="ppaction://media"/>
            <a:extLst>
              <a:ext uri="{FF2B5EF4-FFF2-40B4-BE49-F238E27FC236}">
                <a16:creationId xmlns:a16="http://schemas.microsoft.com/office/drawing/2014/main" id="{D14B1271-5ED4-4A66-8624-D6BD546D93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5980" y="1705383"/>
            <a:ext cx="6380039" cy="36047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4C563C-E705-462B-8090-884112571048}"/>
              </a:ext>
            </a:extLst>
          </p:cNvPr>
          <p:cNvSpPr/>
          <p:nvPr/>
        </p:nvSpPr>
        <p:spPr>
          <a:xfrm>
            <a:off x="3355450" y="6217920"/>
            <a:ext cx="8836550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Watch and decide what is NOT working about this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conversation…!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"/>
            <a:ext cx="10515600" cy="97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mtClean="0">
                <a:latin typeface="Chanson Heavy SF" panose="020BE200000000000000" pitchFamily="34" charset="0"/>
              </a:rPr>
              <a:t>The dynamic of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589" y="1062671"/>
            <a:ext cx="9418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English language is conventionally divided into three historical periods. In which of these periods did William Shakespeare write his plays?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Old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Middle English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Modern English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589" y="48222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(c) The period of Modern English extends from the 1500s to the present day. Shakespeare wrote his plays between 1590 and 1613.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0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0" y="819670"/>
            <a:ext cx="10855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Which of the following is the longest word that appears in a play by William Shakespeare?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honorificabilitudinitatibus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sesquipedalian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antidisestablishmentarianism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disproportionableness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incomprehensibleness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0560" y="4772522"/>
            <a:ext cx="10785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(a)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Honorificabilitudinitatibus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(27 letters) shows up in a speech by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Costard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Shakespeare's comedy, "Love's Labour's Lost." "O, they have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liv'd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 on the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almsbasket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words. I marvel thy master hath not eaten thee for a word, for thou art not so long by the head as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honorificabilitudinitatibus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Thou art easier swallowed than a flap-dragon."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389" y="916301"/>
            <a:ext cx="8516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How many words did Shakespeare invent?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(a) 496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(b) 999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(c) 1700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(d) 2100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(e) 54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4336868"/>
            <a:ext cx="7811588" cy="1838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7326" y="23495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ourceSansPro"/>
                <a:ea typeface="+mn-ea"/>
                <a:cs typeface="+mn-cs"/>
              </a:rPr>
              <a:t>Shakespeare did not create nonce words. He took an entirely different approach. When he invented words, he did it by working with existing words and altering them in new ways.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E9F2-C620-4FC8-8F0A-A41F3E1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20"/>
            <a:ext cx="10515600" cy="1325563"/>
          </a:xfrm>
        </p:spPr>
        <p:txBody>
          <a:bodyPr/>
          <a:lstStyle/>
          <a:p>
            <a:r>
              <a:rPr lang="en-US" dirty="0"/>
              <a:t>How Does Language work Between People?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C563C-E705-462B-8090-884112571048}"/>
              </a:ext>
            </a:extLst>
          </p:cNvPr>
          <p:cNvSpPr/>
          <p:nvPr/>
        </p:nvSpPr>
        <p:spPr>
          <a:xfrm>
            <a:off x="3355450" y="6217920"/>
            <a:ext cx="8836550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may have identified examples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of the above language behaviours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"/>
            <a:ext cx="10515600" cy="97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smtClean="0">
                <a:latin typeface="Chanson Heavy SF" panose="020BE200000000000000" pitchFamily="34" charset="0"/>
              </a:rPr>
              <a:t>The dynamic of language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91652" y="2468987"/>
            <a:ext cx="1729453" cy="1582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3302" y="2273263"/>
            <a:ext cx="1651745" cy="1622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8273" y="2273263"/>
            <a:ext cx="3407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Initially sensitive and considerate: conveyed through his ‘gentle’ prompting and tone of voice, which are meant to </a:t>
            </a:r>
            <a:r>
              <a:rPr lang="en-GB" b="1" dirty="0" smtClean="0"/>
              <a:t>accommodate </a:t>
            </a:r>
            <a:r>
              <a:rPr lang="en-GB" dirty="0" smtClean="0"/>
              <a:t>her needs.  He ‘reads’ this exchange as a delicate but </a:t>
            </a:r>
            <a:r>
              <a:rPr lang="en-GB" b="1" dirty="0" smtClean="0"/>
              <a:t>necessary exchange of factual information</a:t>
            </a:r>
            <a:r>
              <a:rPr lang="en-GB" dirty="0" smtClean="0"/>
              <a:t> enabling the appearance of the perpetrator to be conveyed accurately.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40966" y="2386719"/>
            <a:ext cx="4150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comic effect of the scene is created by the victim’s inability to communicate in the appropriate way for his needs: her language choices are highly metaphorical and ambiguous, and stubbornly </a:t>
            </a:r>
            <a:r>
              <a:rPr lang="en-GB" b="1" dirty="0" smtClean="0"/>
              <a:t>divergent</a:t>
            </a:r>
            <a:r>
              <a:rPr lang="en-GB" dirty="0" smtClean="0"/>
              <a:t> from what is required in </a:t>
            </a:r>
            <a:r>
              <a:rPr lang="en-GB" b="1" dirty="0" smtClean="0"/>
              <a:t>the context of law</a:t>
            </a:r>
            <a:r>
              <a:rPr lang="en-GB" dirty="0" smtClean="0"/>
              <a:t>.  The comic conclusion to this </a:t>
            </a:r>
            <a:r>
              <a:rPr lang="en-GB" b="1" dirty="0" smtClean="0"/>
              <a:t>discourse</a:t>
            </a:r>
            <a:r>
              <a:rPr lang="en-GB" dirty="0" smtClean="0"/>
              <a:t> is the policeman’s increasingly obvious irritation – to the extent that he ‘breaks’ the unspoken code of politeness and sensitivity that governs this type of interaction, and the </a:t>
            </a:r>
            <a:r>
              <a:rPr lang="en-GB" b="1" dirty="0" smtClean="0"/>
              <a:t>power roles </a:t>
            </a:r>
            <a:r>
              <a:rPr lang="en-GB" dirty="0" smtClean="0"/>
              <a:t>are reversed – he becomes the victim.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26124" y="4051738"/>
            <a:ext cx="2043440" cy="2806262"/>
          </a:xfrm>
          <a:prstGeom prst="wedgeRoundRectCallout">
            <a:avLst>
              <a:gd name="adj1" fmla="val 87130"/>
              <a:gd name="adj2" fmla="val 9653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language choices, the power roles, the influence of gender, and the pragmatics of this discourse are the stuff of A level language study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303986" y="1436904"/>
            <a:ext cx="7517119" cy="811934"/>
          </a:xfrm>
          <a:prstGeom prst="wedgeRoundRectCallout">
            <a:avLst>
              <a:gd name="adj1" fmla="val 701"/>
              <a:gd name="adj2" fmla="val -71479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You will study this at the levels of the individual, society – its cultures and its institutions </a:t>
            </a:r>
            <a:r>
              <a:rPr lang="en-GB" dirty="0" err="1" smtClean="0">
                <a:solidFill>
                  <a:schemeClr val="tx1"/>
                </a:solidFill>
              </a:rPr>
              <a:t>eg</a:t>
            </a:r>
            <a:r>
              <a:rPr lang="en-GB" dirty="0" smtClean="0">
                <a:solidFill>
                  <a:schemeClr val="tx1"/>
                </a:solidFill>
              </a:rPr>
              <a:t>. occupation, the media, government,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05" y="1428384"/>
            <a:ext cx="5040560" cy="1077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81" y="1992793"/>
            <a:ext cx="4282058" cy="109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963" y="3961327"/>
            <a:ext cx="4152900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105" y="5060716"/>
            <a:ext cx="3581400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681" y="4843845"/>
            <a:ext cx="6506319" cy="725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349" y="2912027"/>
            <a:ext cx="4808072" cy="82462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04316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Language is always in the news!</a:t>
            </a:r>
            <a:r>
              <a:rPr lang="en-GB" b="1" dirty="0">
                <a:latin typeface="Chanson Heavy SF" panose="020BE200000000000000" pitchFamily="34" charset="0"/>
              </a:rPr>
              <a:t/>
            </a:r>
            <a:br>
              <a:rPr lang="en-GB" b="1" dirty="0">
                <a:latin typeface="Chanson Heavy SF" panose="020BE200000000000000" pitchFamily="34" charset="0"/>
              </a:rPr>
            </a:br>
            <a:r>
              <a:rPr lang="en-GB" b="1" i="1" dirty="0" err="1">
                <a:latin typeface="Chanson Heavy SF" panose="020BE200000000000000" pitchFamily="34" charset="0"/>
              </a:rPr>
              <a:t>Language</a:t>
            </a:r>
            <a:r>
              <a:rPr lang="en-GB" b="1" i="1" dirty="0">
                <a:latin typeface="Chanson Heavy SF" panose="020BE200000000000000" pitchFamily="34" charset="0"/>
              </a:rPr>
              <a:t> headlines of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C563C-E705-462B-8090-884112571048}"/>
              </a:ext>
            </a:extLst>
          </p:cNvPr>
          <p:cNvSpPr/>
          <p:nvPr/>
        </p:nvSpPr>
        <p:spPr>
          <a:xfrm>
            <a:off x="0" y="6074336"/>
            <a:ext cx="4776952" cy="64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 sorts of issues around language use can you see here?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8473" y="3830225"/>
            <a:ext cx="2554014" cy="1013620"/>
          </a:xfrm>
          <a:prstGeom prst="wedgeRoundRectCallout">
            <a:avLst>
              <a:gd name="adj1" fmla="val 72189"/>
              <a:gd name="adj2" fmla="val -30541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Language and ‘political correctness’</a:t>
            </a:r>
            <a:endParaRPr lang="en-GB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276897" y="2927585"/>
            <a:ext cx="3557751" cy="1013620"/>
          </a:xfrm>
          <a:prstGeom prst="wedgeRoundRectCallout">
            <a:avLst>
              <a:gd name="adj1" fmla="val -67975"/>
              <a:gd name="adj2" fmla="val -47651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Language change and playfulness/creativity around language use</a:t>
            </a:r>
            <a:endParaRPr lang="en-GB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8537098" y="5508484"/>
            <a:ext cx="3297550" cy="1205931"/>
          </a:xfrm>
          <a:prstGeom prst="wedgeRoundRectCallout">
            <a:avLst>
              <a:gd name="adj1" fmla="val -68371"/>
              <a:gd name="adj2" fmla="val -45418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Language and stereotypes of intelligence or class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333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1255DB-8DCD-4D07-B17D-360E57A74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094" y="-13006"/>
            <a:ext cx="4038600" cy="536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5D7FE-1E69-4906-AB82-A76C5710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59" y="4564216"/>
            <a:ext cx="2943225" cy="230505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DB5B3DF-9628-42CE-82F7-568C27AE2FDB}"/>
              </a:ext>
            </a:extLst>
          </p:cNvPr>
          <p:cNvSpPr/>
          <p:nvPr/>
        </p:nvSpPr>
        <p:spPr>
          <a:xfrm>
            <a:off x="154639" y="52070"/>
            <a:ext cx="6436661" cy="4464424"/>
          </a:xfrm>
          <a:prstGeom prst="cloudCallout">
            <a:avLst>
              <a:gd name="adj1" fmla="val 29337"/>
              <a:gd name="adj2" fmla="val 55415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35BB2D-49BD-4BFC-AB65-2AA8DBE76C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2155">
            <a:off x="-803351" y="907436"/>
            <a:ext cx="7223161" cy="5043127"/>
          </a:xfrm>
          <a:prstGeom prst="rect">
            <a:avLst/>
          </a:prstGeom>
        </p:spPr>
      </p:pic>
      <p:sp>
        <p:nvSpPr>
          <p:cNvPr id="10" name="Speech Bubble: Rectangle 15">
            <a:extLst>
              <a:ext uri="{FF2B5EF4-FFF2-40B4-BE49-F238E27FC236}">
                <a16:creationId xmlns:a16="http://schemas.microsoft.com/office/drawing/2014/main" id="{A809CF17-4FFB-4C42-BD26-FE01C3E4B77D}"/>
              </a:ext>
            </a:extLst>
          </p:cNvPr>
          <p:cNvSpPr/>
          <p:nvPr/>
        </p:nvSpPr>
        <p:spPr>
          <a:xfrm>
            <a:off x="7214472" y="52070"/>
            <a:ext cx="2100978" cy="748030"/>
          </a:xfrm>
          <a:prstGeom prst="wedgeRectCallout">
            <a:avLst>
              <a:gd name="adj1" fmla="val 82080"/>
              <a:gd name="adj2" fmla="val -6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How do I look?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02F419-D407-4A5D-9245-FA0DB11C38C5}"/>
              </a:ext>
            </a:extLst>
          </p:cNvPr>
          <p:cNvSpPr/>
          <p:nvPr/>
        </p:nvSpPr>
        <p:spPr>
          <a:xfrm>
            <a:off x="5295486" y="4325807"/>
            <a:ext cx="1040366" cy="88933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Grammar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CFFF91-DE52-4F5E-B7D9-AD9C8644E9EA}"/>
              </a:ext>
            </a:extLst>
          </p:cNvPr>
          <p:cNvSpPr/>
          <p:nvPr/>
        </p:nvSpPr>
        <p:spPr>
          <a:xfrm>
            <a:off x="3969749" y="2801731"/>
            <a:ext cx="1475254" cy="14437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Lexis and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Semantics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42998-75DC-483B-AC7C-8C68167A097D}"/>
              </a:ext>
            </a:extLst>
          </p:cNvPr>
          <p:cNvSpPr/>
          <p:nvPr/>
        </p:nvSpPr>
        <p:spPr>
          <a:xfrm>
            <a:off x="2486852" y="4153974"/>
            <a:ext cx="1553617" cy="137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Phonology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284523-2A10-497C-B0CE-9FC24D9B1362}"/>
              </a:ext>
            </a:extLst>
          </p:cNvPr>
          <p:cNvSpPr/>
          <p:nvPr/>
        </p:nvSpPr>
        <p:spPr>
          <a:xfrm>
            <a:off x="1777435" y="3282767"/>
            <a:ext cx="1083300" cy="95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Discourse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562196-7CF7-4AC0-9939-93C7B3786F40}"/>
              </a:ext>
            </a:extLst>
          </p:cNvPr>
          <p:cNvSpPr/>
          <p:nvPr/>
        </p:nvSpPr>
        <p:spPr>
          <a:xfrm>
            <a:off x="116598" y="3020882"/>
            <a:ext cx="1476561" cy="130492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Graphology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AA8F9D-5B86-4860-8752-07EE3645FD58}"/>
              </a:ext>
            </a:extLst>
          </p:cNvPr>
          <p:cNvSpPr/>
          <p:nvPr/>
        </p:nvSpPr>
        <p:spPr>
          <a:xfrm>
            <a:off x="181533" y="1000558"/>
            <a:ext cx="1542269" cy="14477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Pragmatics</a:t>
            </a:r>
          </a:p>
        </p:txBody>
      </p:sp>
      <p:sp>
        <p:nvSpPr>
          <p:cNvPr id="17" name="Speech Bubble: Oval 11">
            <a:extLst>
              <a:ext uri="{FF2B5EF4-FFF2-40B4-BE49-F238E27FC236}">
                <a16:creationId xmlns:a16="http://schemas.microsoft.com/office/drawing/2014/main" id="{438CDEE8-1997-45EB-8B03-13366C3FBC2B}"/>
              </a:ext>
            </a:extLst>
          </p:cNvPr>
          <p:cNvSpPr/>
          <p:nvPr/>
        </p:nvSpPr>
        <p:spPr>
          <a:xfrm>
            <a:off x="7996535" y="3536381"/>
            <a:ext cx="4040826" cy="2426269"/>
          </a:xfrm>
          <a:prstGeom prst="wedgeEllipseCallout">
            <a:avLst>
              <a:gd name="adj1" fmla="val -65214"/>
              <a:gd name="adj2" fmla="val 3157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Like an accident in the blender mate….</a:t>
            </a:r>
          </a:p>
        </p:txBody>
      </p:sp>
      <p:pic>
        <p:nvPicPr>
          <p:cNvPr id="18" name="Picture 2" descr="Can you drive a car with the Check Engine Light On? | GOFAR">
            <a:extLst>
              <a:ext uri="{FF2B5EF4-FFF2-40B4-BE49-F238E27FC236}">
                <a16:creationId xmlns:a16="http://schemas.microsoft.com/office/drawing/2014/main" id="{B2330BEB-323F-4661-8AD9-84C4871FA4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42" y="5414645"/>
            <a:ext cx="2089152" cy="15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Oval 9">
            <a:extLst>
              <a:ext uri="{FF2B5EF4-FFF2-40B4-BE49-F238E27FC236}">
                <a16:creationId xmlns:a16="http://schemas.microsoft.com/office/drawing/2014/main" id="{81CE5C40-6955-4837-B201-CA640D1ABAC9}"/>
              </a:ext>
            </a:extLst>
          </p:cNvPr>
          <p:cNvSpPr/>
          <p:nvPr/>
        </p:nvSpPr>
        <p:spPr>
          <a:xfrm>
            <a:off x="6675845" y="1169894"/>
            <a:ext cx="3620500" cy="1753406"/>
          </a:xfrm>
          <a:prstGeom prst="wedgeEllipseCallout">
            <a:avLst>
              <a:gd name="adj1" fmla="val -48956"/>
              <a:gd name="adj2" fmla="val 14902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Like you’re ready to take on the </a:t>
            </a:r>
            <a:r>
              <a:rPr lang="en-GB" sz="2800" dirty="0" err="1">
                <a:solidFill>
                  <a:schemeClr val="tx1"/>
                </a:solidFill>
              </a:rPr>
              <a:t>world!</a:t>
            </a:r>
            <a:r>
              <a:rPr lang="en-GB" dirty="0" err="1"/>
              <a:t>L</a:t>
            </a:r>
            <a:endParaRPr lang="en-GB" dirty="0"/>
          </a:p>
        </p:txBody>
      </p:sp>
      <p:sp>
        <p:nvSpPr>
          <p:cNvPr id="20" name="Thought Bubble: Cloud 17">
            <a:extLst>
              <a:ext uri="{FF2B5EF4-FFF2-40B4-BE49-F238E27FC236}">
                <a16:creationId xmlns:a16="http://schemas.microsoft.com/office/drawing/2014/main" id="{7B41E3EA-EC1C-426D-8E27-1B9865E5A34F}"/>
              </a:ext>
            </a:extLst>
          </p:cNvPr>
          <p:cNvSpPr/>
          <p:nvPr/>
        </p:nvSpPr>
        <p:spPr>
          <a:xfrm>
            <a:off x="6417059" y="2777380"/>
            <a:ext cx="2506454" cy="1463887"/>
          </a:xfrm>
          <a:prstGeom prst="cloudCallout">
            <a:avLst>
              <a:gd name="adj1" fmla="val -25125"/>
              <a:gd name="adj2" fmla="val 9004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….and you’ll need to be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EBF30E-1700-4044-A856-73AE56AC0CDA}"/>
              </a:ext>
            </a:extLst>
          </p:cNvPr>
          <p:cNvSpPr txBox="1"/>
          <p:nvPr/>
        </p:nvSpPr>
        <p:spPr>
          <a:xfrm>
            <a:off x="70094" y="2046597"/>
            <a:ext cx="224638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Intended meaning and purpose; unintended impact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BC6C56-845F-4CCC-BF9C-3315A9DDBF69}"/>
              </a:ext>
            </a:extLst>
          </p:cNvPr>
          <p:cNvSpPr txBox="1"/>
          <p:nvPr/>
        </p:nvSpPr>
        <p:spPr>
          <a:xfrm>
            <a:off x="-6944" y="2982980"/>
            <a:ext cx="1943642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Layout, visual mapping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65CD3-CD54-48F4-93C7-0787ECB28247}"/>
              </a:ext>
            </a:extLst>
          </p:cNvPr>
          <p:cNvSpPr txBox="1"/>
          <p:nvPr/>
        </p:nvSpPr>
        <p:spPr>
          <a:xfrm>
            <a:off x="1112348" y="3895264"/>
            <a:ext cx="249511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Genre, format, organisation of whole text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EF37C8-895F-401E-8676-41EA3774DE34}"/>
              </a:ext>
            </a:extLst>
          </p:cNvPr>
          <p:cNvSpPr txBox="1"/>
          <p:nvPr/>
        </p:nvSpPr>
        <p:spPr>
          <a:xfrm>
            <a:off x="2006549" y="5101536"/>
            <a:ext cx="225131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Sounds and sound effects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70032-5759-43F6-AA1C-70EFC696B2F4}"/>
              </a:ext>
            </a:extLst>
          </p:cNvPr>
          <p:cNvSpPr txBox="1"/>
          <p:nvPr/>
        </p:nvSpPr>
        <p:spPr>
          <a:xfrm>
            <a:off x="3458339" y="3837137"/>
            <a:ext cx="263766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Vocabulary, choices of words and ideas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2903A-F2CC-49EC-892B-11CC9CED61F5}"/>
              </a:ext>
            </a:extLst>
          </p:cNvPr>
          <p:cNvSpPr txBox="1"/>
          <p:nvPr/>
        </p:nvSpPr>
        <p:spPr>
          <a:xfrm>
            <a:off x="4449630" y="5006067"/>
            <a:ext cx="277067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Parts of speech, sentence structure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8BB2501-814C-4F84-99B6-7857C1AA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44" y="-19463"/>
            <a:ext cx="6598243" cy="94272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Learning how to analyse language</a:t>
            </a:r>
            <a:endParaRPr lang="en-GB" b="1" i="1" dirty="0">
              <a:latin typeface="Chanson Heavy SF" panose="020BE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2841" y="1044246"/>
            <a:ext cx="378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A new terminology….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9557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6007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hanson Heavy SF" panose="020BE200000000000000" pitchFamily="34" charset="0"/>
              </a:rPr>
              <a:t>What will you study</a:t>
            </a:r>
            <a:r>
              <a:rPr lang="en-GB" b="1" dirty="0" smtClean="0">
                <a:latin typeface="Chanson Heavy SF" panose="020BE200000000000000" pitchFamily="34" charset="0"/>
              </a:rPr>
              <a:t>? An overview</a:t>
            </a:r>
            <a:endParaRPr lang="en-GB" b="1" dirty="0">
              <a:latin typeface="Chanson Heavy SF" panose="020BE200000000000000" pitchFamily="34" charset="0"/>
            </a:endParaRPr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1039788" y="1188956"/>
            <a:ext cx="4842164" cy="543755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numCol="1">
            <a:normAutofit fontScale="92500"/>
          </a:bodyPr>
          <a:lstStyle/>
          <a:p>
            <a:pPr marL="457200" lvl="1" indent="0" algn="ctr">
              <a:buNone/>
            </a:pPr>
            <a:r>
              <a:rPr lang="en-GB" i="1" dirty="0">
                <a:latin typeface="Chanson Heavy SF" panose="020BE200000000000000" pitchFamily="34" charset="0"/>
              </a:rPr>
              <a:t>Sociolinguistics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>
              <a:buNone/>
            </a:pPr>
            <a:r>
              <a:rPr lang="en-GB" b="1" dirty="0"/>
              <a:t>Representations</a:t>
            </a:r>
          </a:p>
          <a:p>
            <a:pPr marL="457200" lvl="1" indent="0">
              <a:buNone/>
            </a:pPr>
            <a:r>
              <a:rPr lang="en-GB" b="1" dirty="0"/>
              <a:t>Language Diversity</a:t>
            </a:r>
          </a:p>
          <a:p>
            <a:pPr lvl="1">
              <a:buFontTx/>
              <a:buChar char="-"/>
            </a:pPr>
            <a:r>
              <a:rPr lang="en-GB" dirty="0"/>
              <a:t>Gender</a:t>
            </a:r>
          </a:p>
          <a:p>
            <a:pPr lvl="1">
              <a:buFontTx/>
              <a:buChar char="-"/>
            </a:pPr>
            <a:r>
              <a:rPr lang="en-GB" dirty="0"/>
              <a:t>Identity</a:t>
            </a:r>
          </a:p>
          <a:p>
            <a:pPr lvl="1">
              <a:buFontTx/>
              <a:buChar char="-"/>
            </a:pPr>
            <a:r>
              <a:rPr lang="en-GB" dirty="0"/>
              <a:t>Ethnicity</a:t>
            </a:r>
          </a:p>
          <a:p>
            <a:pPr lvl="1">
              <a:buFontTx/>
              <a:buChar char="-"/>
            </a:pPr>
            <a:r>
              <a:rPr lang="en-GB" dirty="0"/>
              <a:t>Age</a:t>
            </a:r>
          </a:p>
          <a:p>
            <a:pPr lvl="1">
              <a:buFontTx/>
              <a:buChar char="-"/>
            </a:pPr>
            <a:r>
              <a:rPr lang="en-GB" dirty="0"/>
              <a:t>Occupation</a:t>
            </a:r>
          </a:p>
          <a:p>
            <a:pPr lvl="1">
              <a:buFontTx/>
              <a:buChar char="-"/>
            </a:pPr>
            <a:r>
              <a:rPr lang="en-GB" dirty="0"/>
              <a:t>Region</a:t>
            </a:r>
          </a:p>
          <a:p>
            <a:pPr lvl="1">
              <a:buFontTx/>
              <a:buChar char="-"/>
            </a:pPr>
            <a:r>
              <a:rPr lang="en-GB" dirty="0"/>
              <a:t>Social networks</a:t>
            </a:r>
          </a:p>
          <a:p>
            <a:pPr lvl="1">
              <a:buFontTx/>
              <a:buChar char="-"/>
            </a:pPr>
            <a:r>
              <a:rPr lang="en-GB" dirty="0"/>
              <a:t>Social class</a:t>
            </a:r>
          </a:p>
          <a:p>
            <a:pPr marL="457200" lvl="1" indent="0" algn="ctr">
              <a:buNone/>
            </a:pPr>
            <a:r>
              <a:rPr lang="en-GB" b="1" dirty="0"/>
              <a:t>Children’s Language Development</a:t>
            </a:r>
          </a:p>
          <a:p>
            <a:pPr marL="457200" lvl="1" indent="0" algn="ctr">
              <a:buNone/>
            </a:pPr>
            <a:r>
              <a:rPr lang="en-GB" b="1" dirty="0"/>
              <a:t>Language Change: history, to now</a:t>
            </a:r>
          </a:p>
          <a:p>
            <a:pPr marL="457200" lvl="1" indent="0" algn="ctr">
              <a:buNone/>
            </a:pPr>
            <a:endParaRPr lang="en-GB" dirty="0">
              <a:latin typeface="Chanson Heavy SF" panose="020BE200000000000000" pitchFamily="34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511636" y="1188956"/>
            <a:ext cx="4842164" cy="5437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GB" i="1" dirty="0">
                <a:latin typeface="Chanson Heavy SF" panose="020BE200000000000000" pitchFamily="34" charset="0"/>
              </a:rPr>
              <a:t>Non-Examination Assessments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GB" dirty="0">
              <a:latin typeface="Chanson Heavy SF" panose="020BE200000000000000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b="1" dirty="0"/>
              <a:t>Creative Writing</a:t>
            </a:r>
            <a:r>
              <a:rPr lang="en-GB" dirty="0"/>
              <a:t>!</a:t>
            </a:r>
          </a:p>
          <a:p>
            <a:pPr lvl="1">
              <a:buFontTx/>
              <a:buChar char="-"/>
            </a:pPr>
            <a:r>
              <a:rPr lang="en-GB" dirty="0"/>
              <a:t>Power of Persuasion</a:t>
            </a:r>
          </a:p>
          <a:p>
            <a:pPr lvl="1">
              <a:buFontTx/>
              <a:buChar char="-"/>
            </a:pPr>
            <a:r>
              <a:rPr lang="en-GB" dirty="0"/>
              <a:t>Power of Storytelling</a:t>
            </a:r>
          </a:p>
          <a:p>
            <a:pPr lvl="1">
              <a:buFontTx/>
              <a:buChar char="-"/>
            </a:pPr>
            <a:r>
              <a:rPr lang="en-GB" dirty="0"/>
              <a:t>Power of Information</a:t>
            </a:r>
          </a:p>
          <a:p>
            <a:pPr lvl="1">
              <a:buFontTx/>
              <a:buChar char="-"/>
            </a:pPr>
            <a:endParaRPr lang="en-GB" dirty="0"/>
          </a:p>
          <a:p>
            <a:pPr marL="457200" lvl="1" indent="0">
              <a:buNone/>
            </a:pPr>
            <a:r>
              <a:rPr lang="en-GB" b="1" dirty="0"/>
              <a:t>Language Investigation</a:t>
            </a:r>
          </a:p>
          <a:p>
            <a:pPr lvl="1">
              <a:buFontTx/>
              <a:buChar char="-"/>
            </a:pPr>
            <a:r>
              <a:rPr lang="en-GB" dirty="0"/>
              <a:t>Independent research project into an area of interest</a:t>
            </a:r>
          </a:p>
          <a:p>
            <a:pPr lvl="1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7903" y="-21257"/>
            <a:ext cx="10149052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425A9-8E3B-4257-94B6-225F54B9E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7" y="3451275"/>
            <a:ext cx="2097034" cy="310361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04316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latin typeface="Chanson Heavy SF" panose="020BE200000000000000" pitchFamily="34" charset="0"/>
              </a:rPr>
              <a:t>Studying Gender </a:t>
            </a:r>
            <a:endParaRPr lang="en-GB" b="1" dirty="0">
              <a:latin typeface="Chanson Heavy SF" panose="020BE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CF47-FEC7-43A1-95C0-46103503A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40" t="2078" r="17830" b="1982"/>
          <a:stretch/>
        </p:blipFill>
        <p:spPr>
          <a:xfrm>
            <a:off x="2415721" y="4916013"/>
            <a:ext cx="1178086" cy="17461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 rot="16200000">
            <a:off x="-2572592" y="2755210"/>
            <a:ext cx="6437526" cy="19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Chanson Heavy SF" panose="020BE200000000000000" pitchFamily="34" charset="0"/>
              </a:rPr>
              <a:t>Sociolinguistics</a:t>
            </a:r>
            <a:br>
              <a:rPr lang="en-GB" b="1" dirty="0">
                <a:latin typeface="Chanson Heavy SF" panose="020BE200000000000000" pitchFamily="34" charset="0"/>
              </a:rPr>
            </a:br>
            <a:endParaRPr lang="en-GB" b="1" dirty="0">
              <a:latin typeface="Chanson Heavy SF" panose="020BE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9957" y="12569715"/>
            <a:ext cx="286866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‘Nice girls don’t swear’</a:t>
            </a:r>
          </a:p>
          <a:p>
            <a:endParaRPr lang="en-GB" b="1" dirty="0"/>
          </a:p>
          <a:p>
            <a:r>
              <a:rPr lang="en-GB" b="1" dirty="0"/>
              <a:t>Is it more acceptable for men to use taboo language?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0364" y="-9187"/>
            <a:ext cx="261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men and women use language differently?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21" y="1031879"/>
            <a:ext cx="32520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language </a:t>
            </a: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historically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sexist?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292629" y="2599448"/>
            <a:ext cx="5521063" cy="523220"/>
          </a:xfrm>
          <a:prstGeom prst="rect">
            <a:avLst/>
          </a:prstGeom>
          <a:solidFill>
            <a:schemeClr val="bg1"/>
          </a:solidFill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language of women inferior?</a:t>
            </a:r>
          </a:p>
        </p:txBody>
      </p:sp>
      <p:pic>
        <p:nvPicPr>
          <p:cNvPr id="16" name="Content Placeholder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011" y="3275918"/>
            <a:ext cx="3472792" cy="10737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What's in a Name? The History of Sexist Language—and How It's Changing -  Ms. Magaz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987" y="-21257"/>
            <a:ext cx="3116515" cy="18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78186" y="4687515"/>
            <a:ext cx="380331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/>
              <a:t>To what extent is gender a </a:t>
            </a:r>
            <a:r>
              <a:rPr lang="en-GB" sz="2400" b="1" dirty="0" smtClean="0"/>
              <a:t>socially constructed idea </a:t>
            </a:r>
            <a:r>
              <a:rPr lang="en-GB" sz="2400" b="1" dirty="0"/>
              <a:t>and </a:t>
            </a:r>
            <a:r>
              <a:rPr lang="en-GB" sz="2400" b="1" dirty="0" smtClean="0"/>
              <a:t>how do people ‘perform’ gender through language?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76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114038"/>
              </p:ext>
            </p:extLst>
          </p:nvPr>
        </p:nvGraphicFramePr>
        <p:xfrm>
          <a:off x="3345253" y="125578"/>
          <a:ext cx="8568952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Statements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 all conversations there will be a dominant speaker and someone who is less powerful.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Fairclough</a:t>
                      </a:r>
                      <a:r>
                        <a:rPr lang="en-GB" sz="1800" dirty="0">
                          <a:effectLst/>
                        </a:rPr>
                        <a:t>, 1989 – Unequal Encounters)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The lower down a social class a person is, the less likely they are to pronounce ‘g’ at the end of words.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Trudgill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, 1983)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Men’s </a:t>
                      </a:r>
                      <a:r>
                        <a:rPr lang="en-GB" sz="1800" dirty="0">
                          <a:effectLst/>
                        </a:rPr>
                        <a:t>talk focuses on activities rather than feelings. </a:t>
                      </a: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use more tag questions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Women are happier long pauses in conversation than men. </a:t>
                      </a: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 use more insults in conversation.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Pilkington, 1992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Women are more likely to drop the ‘g’ in words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are more status-conscious than man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Men use ‘you know’ 5 times more than </a:t>
                      </a:r>
                      <a:r>
                        <a:rPr lang="en-GB" sz="1800" dirty="0" smtClean="0">
                          <a:effectLst/>
                        </a:rPr>
                        <a:t>women.</a:t>
                      </a:r>
                      <a:r>
                        <a:rPr lang="en-GB" sz="1800" baseline="0" dirty="0" smtClean="0">
                          <a:effectLst/>
                        </a:rPr>
                        <a:t>  (</a:t>
                      </a:r>
                      <a:r>
                        <a:rPr lang="en-GB" sz="1800" dirty="0" smtClean="0">
                          <a:effectLst/>
                        </a:rPr>
                        <a:t>Fishman</a:t>
                      </a:r>
                      <a:r>
                        <a:rPr lang="en-GB" sz="1800" dirty="0">
                          <a:effectLst/>
                        </a:rPr>
                        <a:t>, </a:t>
                      </a:r>
                      <a:r>
                        <a:rPr lang="en-GB" sz="1800" dirty="0" smtClean="0">
                          <a:effectLst/>
                        </a:rPr>
                        <a:t>1980)</a:t>
                      </a:r>
                      <a:endParaRPr lang="en-GB" sz="1800" dirty="0"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use ‘I think’ more than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men.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Coates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1996)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Men interrupt more than women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  <a:endParaRPr lang="en-GB" sz="1800" dirty="0"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 are more likely to interrupt other men than women.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(Zimmerman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and West,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1975)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5" y="258873"/>
            <a:ext cx="2228193" cy="1143000"/>
          </a:xfrm>
          <a:solidFill>
            <a:srgbClr val="BEA7C5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How did you do?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32943"/>
              </p:ext>
            </p:extLst>
          </p:nvPr>
        </p:nvGraphicFramePr>
        <p:xfrm>
          <a:off x="3345253" y="125578"/>
          <a:ext cx="8568952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Statements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 all conversations there will be a dominant speaker and someone who is less powerful. </a:t>
                      </a:r>
                      <a:r>
                        <a:rPr lang="en-GB" sz="1800" dirty="0" smtClean="0">
                          <a:effectLst/>
                        </a:rPr>
                        <a:t>(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Fairclough</a:t>
                      </a:r>
                      <a:r>
                        <a:rPr lang="en-GB" sz="1800" dirty="0">
                          <a:effectLst/>
                        </a:rPr>
                        <a:t>, 1989 – Unequal Encounters)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The lower down a social class a person is, the less likely they are to pronounce ‘g’ at the end of words.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Trudgill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, 1983)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Men’s </a:t>
                      </a:r>
                      <a:r>
                        <a:rPr lang="en-GB" sz="1800" dirty="0">
                          <a:effectLst/>
                        </a:rPr>
                        <a:t>talk focuses on activities rather than feelings. </a:t>
                      </a: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use more tag questions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Women are happier long pauses in conversation than men. </a:t>
                      </a: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 use more insults in conversation.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Pilkington, 1992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Women are more likely to drop the ‘g’ in words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are more status-conscious than man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Men use ‘you know’ 5 times more than </a:t>
                      </a:r>
                      <a:r>
                        <a:rPr lang="en-GB" sz="1800" dirty="0" smtClean="0">
                          <a:effectLst/>
                        </a:rPr>
                        <a:t>women.</a:t>
                      </a:r>
                      <a:r>
                        <a:rPr lang="en-GB" sz="1800" baseline="0" dirty="0" smtClean="0">
                          <a:effectLst/>
                        </a:rPr>
                        <a:t>  (</a:t>
                      </a:r>
                      <a:r>
                        <a:rPr lang="en-GB" sz="1800" dirty="0" smtClean="0">
                          <a:effectLst/>
                        </a:rPr>
                        <a:t>Fishman</a:t>
                      </a:r>
                      <a:r>
                        <a:rPr lang="en-GB" sz="1800" dirty="0">
                          <a:effectLst/>
                        </a:rPr>
                        <a:t>, </a:t>
                      </a:r>
                      <a:r>
                        <a:rPr lang="en-GB" sz="1800" dirty="0" smtClean="0">
                          <a:effectLst/>
                        </a:rPr>
                        <a:t>1980)</a:t>
                      </a:r>
                      <a:endParaRPr lang="en-GB" sz="1800" dirty="0"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Women use ‘I think’ more than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men.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Coates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1996)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Men interrupt more than women</a:t>
                      </a:r>
                      <a:r>
                        <a:rPr lang="en-GB" sz="1800" dirty="0" smtClean="0">
                          <a:effectLst/>
                        </a:rPr>
                        <a:t>.</a:t>
                      </a:r>
                      <a:endParaRPr lang="en-GB" sz="1800" dirty="0"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</a:rPr>
                        <a:t>√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Men are more likely to interrupt other men than women.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(Zimmerman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and West,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1975)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</a:rPr>
                        <a:t>√</a:t>
                      </a:r>
                      <a:endParaRPr lang="en-GB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1" marR="3542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47144" y="2001425"/>
            <a:ext cx="2554014" cy="2933182"/>
          </a:xfrm>
          <a:prstGeom prst="wedgeRoundRectCallout">
            <a:avLst>
              <a:gd name="adj1" fmla="val 69103"/>
              <a:gd name="adj2" fmla="val -57415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Decide whether you think research on language found these things to be true or false!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710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14259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Chanson Heavy SF" panose="020BE200000000000000" pitchFamily="34" charset="0"/>
              </a:rPr>
              <a:t>Regional diversity</a:t>
            </a:r>
          </a:p>
        </p:txBody>
      </p:sp>
      <p:pic>
        <p:nvPicPr>
          <p:cNvPr id="6146" name="Picture 2" descr="mappl on Twitter: &quot;What do you call a bread roll? #AfternonTeaWeek #bread  #UK #GreatBritain #breadroll #map #dialect… 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" y="141429"/>
            <a:ext cx="2388758" cy="23887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 rot="16200000">
            <a:off x="-2178974" y="2453045"/>
            <a:ext cx="6437526" cy="19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nson Heavy SF" panose="020BE200000000000000" pitchFamily="34" charset="0"/>
                <a:ea typeface="+mj-ea"/>
                <a:cs typeface="+mj-cs"/>
              </a:rPr>
              <a:t>Sociolinguistics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nson Heavy SF" panose="020BE200000000000000" pitchFamily="34" charset="0"/>
                <a:ea typeface="+mj-ea"/>
                <a:cs typeface="+mj-cs"/>
              </a:rPr>
            </a:b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nson Heavy SF" panose="020BE200000000000000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6407" y="372101"/>
            <a:ext cx="3309921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ablanca SF" pitchFamily="2" charset="0"/>
                <a:ea typeface="+mn-ea"/>
                <a:cs typeface="+mn-cs"/>
              </a:rPr>
              <a:t>Regional dialectology: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identification and mapping of the boundaries between different varieties on the basis of clusters of similar and different features in particular regions, towns or villages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sablanca SF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55" y="5225956"/>
            <a:ext cx="2586010" cy="1254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043" y="3933370"/>
            <a:ext cx="2689881" cy="2835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54955" y="2969289"/>
            <a:ext cx="644434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 speakers’ accents and dialects reflect identity and attitudes?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0115640">
            <a:off x="4190334" y="1876763"/>
            <a:ext cx="209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Stereotypes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359" y="4322202"/>
            <a:ext cx="139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Speech community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8117" y="3781927"/>
            <a:ext cx="14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class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51414" y="2347601"/>
            <a:ext cx="125828" cy="401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28652" y="3535706"/>
            <a:ext cx="720535" cy="246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25357" y="3907731"/>
            <a:ext cx="113399" cy="444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82556" y="4964577"/>
            <a:ext cx="28776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dialectology: The study of linguistic variation in relation to speakers’ participation or membership in social groups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098374" y="3924130"/>
            <a:ext cx="328048" cy="79614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463587" y="1518540"/>
            <a:ext cx="1272877" cy="77674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43272" y="4430437"/>
            <a:ext cx="2206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studies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example, Martha’s Vineyard: A study of social dialects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8408867" y="3850700"/>
            <a:ext cx="446272" cy="4799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895771" y="2298228"/>
            <a:ext cx="216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identity theory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7566657" y="2489857"/>
            <a:ext cx="376279" cy="189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1392" y="1474312"/>
            <a:ext cx="1746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Interspeaker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variation: Differences and variation that is measured between different speakers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6262476" y="2370921"/>
            <a:ext cx="126301" cy="29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927770" y="2920153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Style-shifting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9699298" y="3289485"/>
            <a:ext cx="518759" cy="31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771" y="5825240"/>
            <a:ext cx="1681387" cy="6966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125" y="3298220"/>
            <a:ext cx="762212" cy="681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1605" t="-1393"/>
          <a:stretch/>
        </p:blipFill>
        <p:spPr>
          <a:xfrm rot="20827363">
            <a:off x="1254361" y="4611560"/>
            <a:ext cx="1549208" cy="60843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15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C3BFCBEBBD574AA72BC4ACE20A27D5" ma:contentTypeVersion="11" ma:contentTypeDescription="Create a new document." ma:contentTypeScope="" ma:versionID="61bc0242bc32c420135239d14f6790a4">
  <xsd:schema xmlns:xsd="http://www.w3.org/2001/XMLSchema" xmlns:xs="http://www.w3.org/2001/XMLSchema" xmlns:p="http://schemas.microsoft.com/office/2006/metadata/properties" xmlns:ns2="3e4d704e-f172-4bd4-bb97-e800f19083b1" xmlns:ns3="3478f0b0-c5f1-4653-b8a2-00be14d1d62b" targetNamespace="http://schemas.microsoft.com/office/2006/metadata/properties" ma:root="true" ma:fieldsID="abe7c8b0effe8338ad5600643210f6b6" ns2:_="" ns3:_="">
    <xsd:import namespace="3e4d704e-f172-4bd4-bb97-e800f19083b1"/>
    <xsd:import namespace="3478f0b0-c5f1-4653-b8a2-00be14d1d6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d704e-f172-4bd4-bb97-e800f1908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8f0b0-c5f1-4653-b8a2-00be14d1d6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844424-9907-4A5B-A5AA-C9E31A3AD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7A3047-CD3E-461A-9E61-E8B36EDD42B8}">
  <ds:schemaRefs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478f0b0-c5f1-4653-b8a2-00be14d1d62b"/>
    <ds:schemaRef ds:uri="3e4d704e-f172-4bd4-bb97-e800f19083b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EA1E57-EF45-40C5-A85C-321436F6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d704e-f172-4bd4-bb97-e800f19083b1"/>
    <ds:schemaRef ds:uri="3478f0b0-c5f1-4653-b8a2-00be14d1d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5331</TotalTime>
  <Words>3158</Words>
  <Application>Microsoft Office PowerPoint</Application>
  <PresentationFormat>Widescreen</PresentationFormat>
  <Paragraphs>299</Paragraphs>
  <Slides>22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Arial Rounded MT Bold</vt:lpstr>
      <vt:lpstr>BabbelMilliard</vt:lpstr>
      <vt:lpstr>Calibri</vt:lpstr>
      <vt:lpstr>Calibri Light</vt:lpstr>
      <vt:lpstr>Casablanca SF</vt:lpstr>
      <vt:lpstr>Century Gothic</vt:lpstr>
      <vt:lpstr>Chanson Heavy SF</vt:lpstr>
      <vt:lpstr>Cooper Black</vt:lpstr>
      <vt:lpstr>Indy Serif</vt:lpstr>
      <vt:lpstr>Nirmala UI Semilight</vt:lpstr>
      <vt:lpstr>SourceSansPro</vt:lpstr>
      <vt:lpstr>Times New Roman</vt:lpstr>
      <vt:lpstr>Office Theme</vt:lpstr>
      <vt:lpstr>1_Office Theme</vt:lpstr>
      <vt:lpstr>AQA A Level English Language</vt:lpstr>
      <vt:lpstr>How Does Language work Between People?  </vt:lpstr>
      <vt:lpstr>How Does Language work Between People?  </vt:lpstr>
      <vt:lpstr>Language is always in the news! Language headlines of 2020</vt:lpstr>
      <vt:lpstr>Learning how to analyse language</vt:lpstr>
      <vt:lpstr>What will you study? An overview</vt:lpstr>
      <vt:lpstr>Studying Gender </vt:lpstr>
      <vt:lpstr>How did you do?</vt:lpstr>
      <vt:lpstr>Regional diversity</vt:lpstr>
      <vt:lpstr>Studying Identity</vt:lpstr>
      <vt:lpstr>Studying the influence of social groups</vt:lpstr>
      <vt:lpstr>In Y13, Studying Child Language Acquisition and Language Change</vt:lpstr>
      <vt:lpstr>Child Language Acquisition</vt:lpstr>
      <vt:lpstr>You will be assessed on the following skills:</vt:lpstr>
      <vt:lpstr>Isn’t Language fascinating?!  If you think you might be interested in exploring the role that language plays in expressing, and shaping our individual and our public identities – please consider joining us.  Finally, take the quiz that follows – some language trivia that you might – or might not be aware of!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Reilly, E</dc:creator>
  <cp:lastModifiedBy>Naylor, J</cp:lastModifiedBy>
  <cp:revision>73</cp:revision>
  <dcterms:created xsi:type="dcterms:W3CDTF">2021-01-14T09:33:56Z</dcterms:created>
  <dcterms:modified xsi:type="dcterms:W3CDTF">2021-07-01T16:08:01Z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0x010100D3C3BFCBEBBD574AA72BC4ACE20A27D5</vt:lpwstr>
  </property>
</Properties>
</file>