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sldIdLst>
    <p:sldId id="256" r:id="rId2"/>
    <p:sldId id="294" r:id="rId3"/>
    <p:sldId id="291" r:id="rId4"/>
    <p:sldId id="257" r:id="rId5"/>
    <p:sldId id="278" r:id="rId6"/>
    <p:sldId id="292" r:id="rId7"/>
    <p:sldId id="288" r:id="rId8"/>
    <p:sldId id="295" r:id="rId9"/>
    <p:sldId id="296" r:id="rId10"/>
    <p:sldId id="297"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498" autoAdjust="0"/>
    <p:restoredTop sz="94660"/>
  </p:normalViewPr>
  <p:slideViewPr>
    <p:cSldViewPr>
      <p:cViewPr varScale="1">
        <p:scale>
          <a:sx n="109" d="100"/>
          <a:sy n="109" d="100"/>
        </p:scale>
        <p:origin x="2028"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cap="all" baseline="0">
                <a:ln w="15875">
                  <a:solidFill>
                    <a:schemeClr val="bg1"/>
                  </a:solidFill>
                </a:ln>
                <a:solidFill>
                  <a:schemeClr val="accent1"/>
                </a:solidFill>
                <a:effectLst>
                  <a:outerShdw dist="38100" dir="2700000" algn="tl" rotWithShape="0">
                    <a:schemeClr val="accent1"/>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chemeClr val="accent1"/>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solidFill>
              </a:defRPr>
            </a:lvl1pPr>
          </a:lstStyle>
          <a:p>
            <a:fld id="{B06AB209-E102-40E6-B6BE-66823BBEF0E5}" type="datetimeFigureOut">
              <a:rPr lang="en-GB" smtClean="0"/>
              <a:t>05/07/2021</a:t>
            </a:fld>
            <a:endParaRPr lang="en-GB"/>
          </a:p>
        </p:txBody>
      </p:sp>
      <p:sp>
        <p:nvSpPr>
          <p:cNvPr id="5" name="Footer Placeholder 4"/>
          <p:cNvSpPr>
            <a:spLocks noGrp="1"/>
          </p:cNvSpPr>
          <p:nvPr>
            <p:ph type="ftr" sz="quarter" idx="11"/>
          </p:nvPr>
        </p:nvSpPr>
        <p:spPr/>
        <p:txBody>
          <a:bodyPr/>
          <a:lstStyle>
            <a:lvl1pPr>
              <a:defRPr>
                <a:solidFill>
                  <a:schemeClr val="accent1"/>
                </a:solidFill>
              </a:defRPr>
            </a:lvl1pPr>
          </a:lstStyle>
          <a:p>
            <a:endParaRPr lang="en-GB"/>
          </a:p>
        </p:txBody>
      </p:sp>
      <p:sp>
        <p:nvSpPr>
          <p:cNvPr id="6" name="Slide Number Placeholder 5"/>
          <p:cNvSpPr>
            <a:spLocks noGrp="1"/>
          </p:cNvSpPr>
          <p:nvPr>
            <p:ph type="sldNum" sz="quarter" idx="12"/>
          </p:nvPr>
        </p:nvSpPr>
        <p:spPr/>
        <p:txBody>
          <a:bodyPr/>
          <a:lstStyle>
            <a:lvl1pPr>
              <a:defRPr>
                <a:solidFill>
                  <a:schemeClr val="accent1"/>
                </a:solidFill>
              </a:defRPr>
            </a:lvl1pPr>
          </a:lstStyle>
          <a:p>
            <a:fld id="{9085332E-0A87-4046-BEF7-90C3345D3EC6}" type="slidenum">
              <a:rPr lang="en-GB" smtClean="0"/>
              <a:t>‹#›</a:t>
            </a:fld>
            <a:endParaRPr lang="en-GB"/>
          </a:p>
        </p:txBody>
      </p:sp>
      <p:cxnSp>
        <p:nvCxnSpPr>
          <p:cNvPr id="8" name="Straight Connector 7"/>
          <p:cNvCxnSpPr/>
          <p:nvPr/>
        </p:nvCxnSpPr>
        <p:spPr>
          <a:xfrm>
            <a:off x="1483995" y="3733800"/>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9667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06AB209-E102-40E6-B6BE-66823BBEF0E5}" type="datetimeFigureOut">
              <a:rPr lang="en-GB" smtClean="0"/>
              <a:t>05/07/2021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85332E-0A87-4046-BEF7-90C3345D3EC6}" type="slidenum">
              <a:rPr lang="en-GB" smtClean="0"/>
              <a:t>‹#›</a:t>
            </a:fld>
            <a:endParaRPr lang="en-GB"/>
          </a:p>
        </p:txBody>
      </p:sp>
    </p:spTree>
    <p:extLst>
      <p:ext uri="{BB962C8B-B14F-4D97-AF65-F5344CB8AC3E}">
        <p14:creationId xmlns:p14="http://schemas.microsoft.com/office/powerpoint/2010/main" val="3087083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06AB209-E102-40E6-B6BE-66823BBEF0E5}" type="datetimeFigureOut">
              <a:rPr lang="en-GB" smtClean="0"/>
              <a:t>05/07/2021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85332E-0A87-4046-BEF7-90C3345D3EC6}" type="slidenum">
              <a:rPr lang="en-GB" smtClean="0"/>
              <a:t>‹#›</a:t>
            </a:fld>
            <a:endParaRPr lang="en-GB"/>
          </a:p>
        </p:txBody>
      </p:sp>
    </p:spTree>
    <p:extLst>
      <p:ext uri="{BB962C8B-B14F-4D97-AF65-F5344CB8AC3E}">
        <p14:creationId xmlns:p14="http://schemas.microsoft.com/office/powerpoint/2010/main" val="34261730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06AB209-E102-40E6-B6BE-66823BBEF0E5}" type="datetimeFigureOut">
              <a:rPr lang="en-GB" smtClean="0"/>
              <a:t>05/07/2021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85332E-0A87-4046-BEF7-90C3345D3EC6}" type="slidenum">
              <a:rPr lang="en-GB" smtClean="0"/>
              <a:t>‹#›</a:t>
            </a:fld>
            <a:endParaRPr lang="en-GB"/>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8273621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06AB209-E102-40E6-B6BE-66823BBEF0E5}" type="datetimeFigureOut">
              <a:rPr lang="en-GB" smtClean="0"/>
              <a:t>05/07/2021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85332E-0A87-4046-BEF7-90C3345D3EC6}" type="slidenum">
              <a:rPr lang="en-GB" smtClean="0"/>
              <a:t>‹#›</a:t>
            </a:fld>
            <a:endParaRPr lang="en-GB"/>
          </a:p>
        </p:txBody>
      </p:sp>
    </p:spTree>
    <p:extLst>
      <p:ext uri="{BB962C8B-B14F-4D97-AF65-F5344CB8AC3E}">
        <p14:creationId xmlns:p14="http://schemas.microsoft.com/office/powerpoint/2010/main" val="390166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lang="en-US" sz="6000" b="1" kern="1200" cap="all" baseline="0" dirty="0">
                <a:ln w="15875">
                  <a:solidFill>
                    <a:schemeClr val="bg1"/>
                  </a:solidFill>
                </a:ln>
                <a:solidFill>
                  <a:schemeClr val="accent1"/>
                </a:solidFill>
                <a:effectLst>
                  <a:outerShdw dist="38100" dir="2700000" algn="tl" rotWithShape="0">
                    <a:schemeClr val="accent1"/>
                  </a:outerShdw>
                </a:effectLst>
                <a:latin typeface="+mj-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06AB209-E102-40E6-B6BE-66823BBEF0E5}" type="datetimeFigureOut">
              <a:rPr lang="en-GB" smtClean="0"/>
              <a:t>05/07/2021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85332E-0A87-4046-BEF7-90C3345D3EC6}" type="slidenum">
              <a:rPr lang="en-GB" smtClean="0"/>
              <a:t>‹#›</a:t>
            </a:fld>
            <a:endParaRPr lang="en-GB"/>
          </a:p>
        </p:txBody>
      </p:sp>
      <p:cxnSp>
        <p:nvCxnSpPr>
          <p:cNvPr id="7" name="Straight Connector 6"/>
          <p:cNvCxnSpPr/>
          <p:nvPr/>
        </p:nvCxnSpPr>
        <p:spPr>
          <a:xfrm>
            <a:off x="1485900"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8515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06AB209-E102-40E6-B6BE-66823BBEF0E5}" type="datetimeFigureOut">
              <a:rPr lang="en-GB" smtClean="0"/>
              <a:t>05/07/2021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085332E-0A87-4046-BEF7-90C3345D3EC6}" type="slidenum">
              <a:rPr lang="en-GB" smtClean="0"/>
              <a:t>‹#›</a:t>
            </a:fld>
            <a:endParaRPr lang="en-GB"/>
          </a:p>
        </p:txBody>
      </p:sp>
    </p:spTree>
    <p:extLst>
      <p:ext uri="{BB962C8B-B14F-4D97-AF65-F5344CB8AC3E}">
        <p14:creationId xmlns:p14="http://schemas.microsoft.com/office/powerpoint/2010/main" val="2650830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06AB209-E102-40E6-B6BE-66823BBEF0E5}" type="datetimeFigureOut">
              <a:rPr lang="en-GB" smtClean="0"/>
              <a:t>05/07/2021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085332E-0A87-4046-BEF7-90C3345D3EC6}" type="slidenum">
              <a:rPr lang="en-GB" smtClean="0"/>
              <a:t>‹#›</a:t>
            </a:fld>
            <a:endParaRPr lang="en-GB"/>
          </a:p>
        </p:txBody>
      </p:sp>
    </p:spTree>
    <p:extLst>
      <p:ext uri="{BB962C8B-B14F-4D97-AF65-F5344CB8AC3E}">
        <p14:creationId xmlns:p14="http://schemas.microsoft.com/office/powerpoint/2010/main" val="932615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06AB209-E102-40E6-B6BE-66823BBEF0E5}" type="datetimeFigureOut">
              <a:rPr lang="en-GB" smtClean="0"/>
              <a:t>05/07/2021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085332E-0A87-4046-BEF7-90C3345D3EC6}" type="slidenum">
              <a:rPr lang="en-GB" smtClean="0"/>
              <a:t>‹#›</a:t>
            </a:fld>
            <a:endParaRPr lang="en-GB"/>
          </a:p>
        </p:txBody>
      </p:sp>
    </p:spTree>
    <p:extLst>
      <p:ext uri="{BB962C8B-B14F-4D97-AF65-F5344CB8AC3E}">
        <p14:creationId xmlns:p14="http://schemas.microsoft.com/office/powerpoint/2010/main" val="3577574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6AB209-E102-40E6-B6BE-66823BBEF0E5}" type="datetimeFigureOut">
              <a:rPr lang="en-GB" smtClean="0"/>
              <a:t>05/07/2021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085332E-0A87-4046-BEF7-90C3345D3EC6}" type="slidenum">
              <a:rPr lang="en-GB" smtClean="0"/>
              <a:t>‹#›</a:t>
            </a:fld>
            <a:endParaRPr lang="en-GB"/>
          </a:p>
        </p:txBody>
      </p:sp>
    </p:spTree>
    <p:extLst>
      <p:ext uri="{BB962C8B-B14F-4D97-AF65-F5344CB8AC3E}">
        <p14:creationId xmlns:p14="http://schemas.microsoft.com/office/powerpoint/2010/main" val="826788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smtClean="0"/>
              <a:t>Click to edit Master title style</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Edit Master text styles</a:t>
            </a:r>
          </a:p>
        </p:txBody>
      </p:sp>
      <p:sp>
        <p:nvSpPr>
          <p:cNvPr id="5" name="Date Placeholder 4"/>
          <p:cNvSpPr>
            <a:spLocks noGrp="1"/>
          </p:cNvSpPr>
          <p:nvPr>
            <p:ph type="dt" sz="half" idx="10"/>
          </p:nvPr>
        </p:nvSpPr>
        <p:spPr/>
        <p:txBody>
          <a:bodyPr/>
          <a:lstStyle/>
          <a:p>
            <a:fld id="{B06AB209-E102-40E6-B6BE-66823BBEF0E5}" type="datetimeFigureOut">
              <a:rPr lang="en-GB" smtClean="0"/>
              <a:t>05/07/2021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085332E-0A87-4046-BEF7-90C3345D3EC6}" type="slidenum">
              <a:rPr lang="en-GB" smtClean="0"/>
              <a:t>‹#›</a:t>
            </a:fld>
            <a:endParaRPr lang="en-GB"/>
          </a:p>
        </p:txBody>
      </p:sp>
    </p:spTree>
    <p:extLst>
      <p:ext uri="{BB962C8B-B14F-4D97-AF65-F5344CB8AC3E}">
        <p14:creationId xmlns:p14="http://schemas.microsoft.com/office/powerpoint/2010/main" val="2489250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Edit Master text styles</a:t>
            </a:r>
          </a:p>
        </p:txBody>
      </p:sp>
      <p:sp>
        <p:nvSpPr>
          <p:cNvPr id="5" name="Date Placeholder 4"/>
          <p:cNvSpPr>
            <a:spLocks noGrp="1"/>
          </p:cNvSpPr>
          <p:nvPr>
            <p:ph type="dt" sz="half" idx="10"/>
          </p:nvPr>
        </p:nvSpPr>
        <p:spPr/>
        <p:txBody>
          <a:bodyPr/>
          <a:lstStyle/>
          <a:p>
            <a:fld id="{B06AB209-E102-40E6-B6BE-66823BBEF0E5}" type="datetimeFigureOut">
              <a:rPr lang="en-GB" smtClean="0"/>
              <a:t>05/07/2021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085332E-0A87-4046-BEF7-90C3345D3EC6}" type="slidenum">
              <a:rPr lang="en-GB" smtClean="0"/>
              <a:t>‹#›</a:t>
            </a:fld>
            <a:endParaRPr lang="en-GB"/>
          </a:p>
        </p:txBody>
      </p:sp>
    </p:spTree>
    <p:extLst>
      <p:ext uri="{BB962C8B-B14F-4D97-AF65-F5344CB8AC3E}">
        <p14:creationId xmlns:p14="http://schemas.microsoft.com/office/powerpoint/2010/main" val="2471965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57250" y="609600"/>
            <a:ext cx="7406640" cy="13563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57251" y="2057400"/>
            <a:ext cx="7404653" cy="40386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7247" y="6223829"/>
            <a:ext cx="1746806" cy="365125"/>
          </a:xfrm>
          <a:prstGeom prst="rect">
            <a:avLst/>
          </a:prstGeom>
        </p:spPr>
        <p:txBody>
          <a:bodyPr vert="horz" lIns="91440" tIns="45720" rIns="91440" bIns="45720" rtlCol="0" anchor="ctr"/>
          <a:lstStyle>
            <a:lvl1pPr algn="l">
              <a:defRPr sz="1000">
                <a:solidFill>
                  <a:schemeClr val="accent1"/>
                </a:solidFill>
              </a:defRPr>
            </a:lvl1pPr>
          </a:lstStyle>
          <a:p>
            <a:fld id="{B06AB209-E102-40E6-B6BE-66823BBEF0E5}" type="datetimeFigureOut">
              <a:rPr lang="en-GB" smtClean="0"/>
              <a:t>05/07/2021</a:t>
            </a:fld>
            <a:endParaRPr lang="en-GB"/>
          </a:p>
        </p:txBody>
      </p:sp>
      <p:sp>
        <p:nvSpPr>
          <p:cNvPr id="5" name="Footer Placeholder 4"/>
          <p:cNvSpPr>
            <a:spLocks noGrp="1"/>
          </p:cNvSpPr>
          <p:nvPr>
            <p:ph type="ftr" sz="quarter" idx="3"/>
          </p:nvPr>
        </p:nvSpPr>
        <p:spPr>
          <a:xfrm>
            <a:off x="2961861" y="6223829"/>
            <a:ext cx="3538331" cy="365125"/>
          </a:xfrm>
          <a:prstGeom prst="rect">
            <a:avLst/>
          </a:prstGeom>
        </p:spPr>
        <p:txBody>
          <a:bodyPr vert="horz" lIns="91440" tIns="45720" rIns="91440" bIns="45720" rtlCol="0" anchor="ctr"/>
          <a:lstStyle>
            <a:lvl1pPr algn="ctr">
              <a:defRPr sz="1000">
                <a:solidFill>
                  <a:schemeClr val="accent1"/>
                </a:solidFill>
              </a:defRPr>
            </a:lvl1pPr>
          </a:lstStyle>
          <a:p>
            <a:endParaRPr lang="en-GB"/>
          </a:p>
        </p:txBody>
      </p:sp>
      <p:sp>
        <p:nvSpPr>
          <p:cNvPr id="6" name="Slide Number Placeholder 5"/>
          <p:cNvSpPr>
            <a:spLocks noGrp="1"/>
          </p:cNvSpPr>
          <p:nvPr>
            <p:ph type="sldNum" sz="quarter" idx="4"/>
          </p:nvPr>
        </p:nvSpPr>
        <p:spPr>
          <a:xfrm>
            <a:off x="6997148" y="6223829"/>
            <a:ext cx="1279663" cy="365125"/>
          </a:xfrm>
          <a:prstGeom prst="rect">
            <a:avLst/>
          </a:prstGeom>
        </p:spPr>
        <p:txBody>
          <a:bodyPr vert="horz" lIns="91440" tIns="45720" rIns="91440" bIns="45720" rtlCol="0" anchor="ctr"/>
          <a:lstStyle>
            <a:lvl1pPr algn="r">
              <a:defRPr sz="1000">
                <a:solidFill>
                  <a:schemeClr val="accent1"/>
                </a:solidFill>
              </a:defRPr>
            </a:lvl1pPr>
          </a:lstStyle>
          <a:p>
            <a:fld id="{9085332E-0A87-4046-BEF7-90C3345D3EC6}" type="slidenum">
              <a:rPr lang="en-GB" smtClean="0"/>
              <a:t>‹#›</a:t>
            </a:fld>
            <a:endParaRPr lang="en-GB"/>
          </a:p>
        </p:txBody>
      </p:sp>
    </p:spTree>
    <p:extLst>
      <p:ext uri="{BB962C8B-B14F-4D97-AF65-F5344CB8AC3E}">
        <p14:creationId xmlns:p14="http://schemas.microsoft.com/office/powerpoint/2010/main" val="2011511414"/>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xStyles>
    <p:titleStyle>
      <a:lvl1pPr algn="l" defTabSz="685800" rtl="0" eaLnBrk="1" latinLnBrk="0" hangingPunct="1">
        <a:lnSpc>
          <a:spcPct val="90000"/>
        </a:lnSpc>
        <a:spcBef>
          <a:spcPct val="0"/>
        </a:spcBef>
        <a:buNone/>
        <a:defRPr sz="4000" kern="1200">
          <a:solidFill>
            <a:schemeClr val="accent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accent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accent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accent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historyextra.com/period/second-world-war/atomic-bomb-hiroshima-nagasaki-justified-us-debate-bombs-death-toll-japan-how-many-died-nuclear/" TargetMode="External"/><Relationship Id="rId2" Type="http://schemas.openxmlformats.org/officeDocument/2006/relationships/hyperlink" Target="https://www.youtube.com/watch?v=5DG4Kxt3MpE" TargetMode="Externa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peakola.com/political/harry-s-truman-atomic-bomb-statement-hiroshima-1945"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hyperlink" Target="https://www.youtube.com/watch?v=-07xiaBl2vk" TargetMode="External"/><Relationship Id="rId1" Type="http://schemas.openxmlformats.org/officeDocument/2006/relationships/slideLayout" Target="../slideLayouts/slideLayout12.xml"/><Relationship Id="rId5" Type="http://schemas.openxmlformats.org/officeDocument/2006/relationships/image" Target="../media/image7.gif"/><Relationship Id="rId4" Type="http://schemas.openxmlformats.org/officeDocument/2006/relationships/image" Target="../media/image6.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theguardian.com/world/2016/may/27/barack-obama-first-us-president-to-visit-hiroshima-japa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7604" y="2564904"/>
            <a:ext cx="6984776" cy="3888432"/>
          </a:xfrm>
          <a:prstGeom prst="rect">
            <a:avLst/>
          </a:prstGeom>
        </p:spPr>
      </p:pic>
      <p:sp>
        <p:nvSpPr>
          <p:cNvPr id="4" name="Title 3"/>
          <p:cNvSpPr>
            <a:spLocks noGrp="1"/>
          </p:cNvSpPr>
          <p:nvPr>
            <p:ph type="ctrTitle"/>
          </p:nvPr>
        </p:nvSpPr>
        <p:spPr>
          <a:xfrm>
            <a:off x="762382" y="476672"/>
            <a:ext cx="7475220" cy="1898552"/>
          </a:xfrm>
        </p:spPr>
        <p:txBody>
          <a:bodyPr>
            <a:normAutofit fontScale="90000"/>
          </a:bodyPr>
          <a:lstStyle/>
          <a:p>
            <a:r>
              <a:rPr lang="en-GB" sz="4800" dirty="0" smtClean="0">
                <a:effectLst>
                  <a:outerShdw blurRad="38100" dist="38100" dir="2700000" algn="tl">
                    <a:srgbClr val="000000">
                      <a:alpha val="43137"/>
                    </a:srgbClr>
                  </a:outerShdw>
                </a:effectLst>
                <a:latin typeface="Tw Cen MT" panose="020B0602020104020603" pitchFamily="34" charset="0"/>
              </a:rPr>
              <a:t>Were  the USA Justified in using the atom bomb against Japan?</a:t>
            </a:r>
            <a:endParaRPr lang="en-GB" sz="4800" dirty="0">
              <a:effectLst>
                <a:outerShdw blurRad="38100" dist="38100" dir="2700000" algn="tl">
                  <a:srgbClr val="000000">
                    <a:alpha val="43137"/>
                  </a:srgbClr>
                </a:outerShdw>
              </a:effectLst>
              <a:latin typeface="Tw Cen MT" panose="020B0602020104020603" pitchFamily="34" charset="0"/>
            </a:endParaRPr>
          </a:p>
        </p:txBody>
      </p:sp>
    </p:spTree>
    <p:extLst>
      <p:ext uri="{BB962C8B-B14F-4D97-AF65-F5344CB8AC3E}">
        <p14:creationId xmlns:p14="http://schemas.microsoft.com/office/powerpoint/2010/main" val="3777621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Tw Cen MT" panose="020B0602020104020603" pitchFamily="34" charset="0"/>
              </a:rPr>
              <a:t>Your task:</a:t>
            </a:r>
            <a:endParaRPr lang="en-GB" dirty="0">
              <a:latin typeface="Tw Cen MT" panose="020B0602020104020603" pitchFamily="34" charset="0"/>
            </a:endParaRPr>
          </a:p>
        </p:txBody>
      </p:sp>
      <p:sp>
        <p:nvSpPr>
          <p:cNvPr id="3" name="Content Placeholder 2"/>
          <p:cNvSpPr>
            <a:spLocks noGrp="1"/>
          </p:cNvSpPr>
          <p:nvPr>
            <p:ph idx="1"/>
          </p:nvPr>
        </p:nvSpPr>
        <p:spPr>
          <a:xfrm>
            <a:off x="395537" y="2057400"/>
            <a:ext cx="8208911" cy="4038600"/>
          </a:xfrm>
        </p:spPr>
        <p:txBody>
          <a:bodyPr>
            <a:normAutofit/>
          </a:bodyPr>
          <a:lstStyle/>
          <a:p>
            <a:pPr marL="34290" indent="0">
              <a:buNone/>
            </a:pPr>
            <a:r>
              <a:rPr lang="en-GB" dirty="0" smtClean="0">
                <a:latin typeface="Tw Cen MT" panose="020B0602020104020603" pitchFamily="34" charset="0"/>
              </a:rPr>
              <a:t>Using the information from this lesson, including the videos, images and arguments sheet, write a paragraph explaining whether the USE were justified in using the bomb.</a:t>
            </a:r>
          </a:p>
          <a:p>
            <a:pPr marL="34290" indent="0">
              <a:buNone/>
            </a:pPr>
            <a:r>
              <a:rPr lang="en-GB" dirty="0" smtClean="0">
                <a:latin typeface="Tw Cen MT" panose="020B0602020104020603" pitchFamily="34" charset="0"/>
              </a:rPr>
              <a:t>You should consider:</a:t>
            </a:r>
          </a:p>
          <a:p>
            <a:pPr lvl="1"/>
            <a:r>
              <a:rPr lang="en-GB" dirty="0" smtClean="0">
                <a:latin typeface="Tw Cen MT" panose="020B0602020104020603" pitchFamily="34" charset="0"/>
              </a:rPr>
              <a:t>The impact and toll of WW2.</a:t>
            </a:r>
          </a:p>
          <a:p>
            <a:pPr lvl="1"/>
            <a:r>
              <a:rPr lang="en-GB" dirty="0" smtClean="0">
                <a:latin typeface="Tw Cen MT" panose="020B0602020104020603" pitchFamily="34" charset="0"/>
              </a:rPr>
              <a:t>The long and short term impact on the Japanese people.</a:t>
            </a:r>
          </a:p>
          <a:p>
            <a:pPr lvl="1"/>
            <a:r>
              <a:rPr lang="en-GB" dirty="0" smtClean="0">
                <a:latin typeface="Tw Cen MT" panose="020B0602020104020603" pitchFamily="34" charset="0"/>
              </a:rPr>
              <a:t>The impact on the relationship between the East and West.</a:t>
            </a:r>
          </a:p>
          <a:p>
            <a:pPr marL="205740" lvl="1" indent="0">
              <a:buNone/>
            </a:pPr>
            <a:endParaRPr lang="en-GB" dirty="0" smtClean="0">
              <a:latin typeface="Tw Cen MT" panose="020B0602020104020603" pitchFamily="34" charset="0"/>
            </a:endParaRPr>
          </a:p>
          <a:p>
            <a:pPr marL="34290" indent="0">
              <a:buNone/>
            </a:pPr>
            <a:r>
              <a:rPr lang="en-GB" dirty="0" smtClean="0">
                <a:latin typeface="Tw Cen MT" panose="020B0602020104020603" pitchFamily="34" charset="0"/>
              </a:rPr>
              <a:t>Additional resources to support:</a:t>
            </a:r>
          </a:p>
          <a:p>
            <a:pPr marL="205740" lvl="1" indent="0">
              <a:buNone/>
            </a:pPr>
            <a:endParaRPr lang="en-GB" dirty="0">
              <a:latin typeface="Tw Cen MT" panose="020B0602020104020603" pitchFamily="34" charset="0"/>
            </a:endParaRPr>
          </a:p>
          <a:p>
            <a:pPr marL="205740" lvl="1" indent="0">
              <a:buNone/>
            </a:pPr>
            <a:r>
              <a:rPr lang="en-GB" sz="1400" dirty="0">
                <a:latin typeface="Tw Cen MT" panose="020B0602020104020603" pitchFamily="34" charset="0"/>
                <a:hlinkClick r:id="rId2"/>
              </a:rPr>
              <a:t>Remembering The Hiroshima And Nagasaki Bombings, 75 Years Later | Sunday TODAY </a:t>
            </a:r>
            <a:r>
              <a:rPr lang="en-GB" sz="1400" dirty="0" smtClean="0">
                <a:latin typeface="Tw Cen MT" panose="020B0602020104020603" pitchFamily="34" charset="0"/>
                <a:hlinkClick r:id="rId2"/>
              </a:rPr>
              <a:t>– YouTube</a:t>
            </a:r>
            <a:endParaRPr lang="en-GB" sz="1400" dirty="0" smtClean="0">
              <a:latin typeface="Tw Cen MT" panose="020B0602020104020603" pitchFamily="34" charset="0"/>
            </a:endParaRPr>
          </a:p>
          <a:p>
            <a:pPr marL="205740" lvl="1" indent="0">
              <a:buNone/>
            </a:pPr>
            <a:r>
              <a:rPr lang="en-GB" sz="1400" dirty="0">
                <a:latin typeface="Tw Cen MT" panose="020B0602020104020603" pitchFamily="34" charset="0"/>
                <a:hlinkClick r:id="rId3"/>
              </a:rPr>
              <a:t>WW2 Debate: Was The US Right To Drop Atomic Bombs On Hiroshima &amp; Nagasaki? - </a:t>
            </a:r>
            <a:r>
              <a:rPr lang="en-GB" sz="1400" dirty="0" err="1">
                <a:latin typeface="Tw Cen MT" panose="020B0602020104020603" pitchFamily="34" charset="0"/>
                <a:hlinkClick r:id="rId3"/>
              </a:rPr>
              <a:t>HistoryExtra</a:t>
            </a:r>
            <a:endParaRPr lang="en-GB" sz="1400" dirty="0">
              <a:latin typeface="Tw Cen MT" panose="020B0602020104020603" pitchFamily="34" charset="0"/>
            </a:endParaRP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96136" y="206589"/>
            <a:ext cx="3160351" cy="1759371"/>
          </a:xfrm>
          <a:prstGeom prst="rect">
            <a:avLst/>
          </a:prstGeom>
        </p:spPr>
      </p:pic>
    </p:spTree>
    <p:extLst>
      <p:ext uri="{BB962C8B-B14F-4D97-AF65-F5344CB8AC3E}">
        <p14:creationId xmlns:p14="http://schemas.microsoft.com/office/powerpoint/2010/main" val="2738373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50" y="609600"/>
            <a:ext cx="8035230" cy="1356360"/>
          </a:xfrm>
        </p:spPr>
        <p:txBody>
          <a:bodyPr>
            <a:normAutofit/>
          </a:bodyPr>
          <a:lstStyle/>
          <a:p>
            <a:r>
              <a:rPr lang="en-GB" dirty="0">
                <a:effectLst>
                  <a:outerShdw blurRad="38100" dist="38100" dir="2700000" algn="tl">
                    <a:srgbClr val="000000">
                      <a:alpha val="43137"/>
                    </a:srgbClr>
                  </a:outerShdw>
                </a:effectLst>
                <a:latin typeface="Tw Cen MT" panose="020B0602020104020603" pitchFamily="34" charset="0"/>
              </a:rPr>
              <a:t>Atomic bomb dropped on </a:t>
            </a:r>
            <a:r>
              <a:rPr lang="en-GB" dirty="0" smtClean="0">
                <a:effectLst>
                  <a:outerShdw blurRad="38100" dist="38100" dir="2700000" algn="tl">
                    <a:srgbClr val="000000">
                      <a:alpha val="43137"/>
                    </a:srgbClr>
                  </a:outerShdw>
                </a:effectLst>
                <a:latin typeface="Tw Cen MT" panose="020B0602020104020603" pitchFamily="34" charset="0"/>
              </a:rPr>
              <a:t>Hiroshima</a:t>
            </a:r>
            <a:endParaRPr lang="en-GB" dirty="0">
              <a:effectLst>
                <a:outerShdw blurRad="38100" dist="38100" dir="2700000" algn="tl">
                  <a:srgbClr val="000000">
                    <a:alpha val="43137"/>
                  </a:srgbClr>
                </a:outerShdw>
              </a:effectLst>
              <a:latin typeface="Tw Cen MT" panose="020B0602020104020603" pitchFamily="34" charset="0"/>
            </a:endParaRPr>
          </a:p>
        </p:txBody>
      </p:sp>
      <p:sp>
        <p:nvSpPr>
          <p:cNvPr id="3" name="Content Placeholder 2"/>
          <p:cNvSpPr>
            <a:spLocks noGrp="1"/>
          </p:cNvSpPr>
          <p:nvPr>
            <p:ph sz="quarter" idx="13"/>
          </p:nvPr>
        </p:nvSpPr>
        <p:spPr>
          <a:xfrm>
            <a:off x="395536" y="1844824"/>
            <a:ext cx="8208912" cy="3474720"/>
          </a:xfrm>
        </p:spPr>
        <p:txBody>
          <a:bodyPr>
            <a:normAutofit fontScale="92500" lnSpcReduction="20000"/>
          </a:bodyPr>
          <a:lstStyle/>
          <a:p>
            <a:r>
              <a:rPr lang="en-GB" dirty="0">
                <a:solidFill>
                  <a:schemeClr val="tx1"/>
                </a:solidFill>
                <a:latin typeface="Tw Cen MT" panose="020B0602020104020603" pitchFamily="34" charset="0"/>
              </a:rPr>
              <a:t>The United States becomes the first and only nation to use atomic weaponry during wartime when it drops an atomic bomb on the Japanese city of Hiroshima. Though the dropping of the atomic bomb on Japan marked the end of World War II, many historians argue that it also ignited the Cold War. </a:t>
            </a:r>
          </a:p>
          <a:p>
            <a:pPr marL="34290" indent="0">
              <a:buNone/>
            </a:pPr>
            <a:endParaRPr lang="en-GB" dirty="0">
              <a:solidFill>
                <a:schemeClr val="tx1"/>
              </a:solidFill>
              <a:latin typeface="Tw Cen MT" panose="020B0602020104020603" pitchFamily="34" charset="0"/>
            </a:endParaRPr>
          </a:p>
          <a:p>
            <a:r>
              <a:rPr lang="en-GB" dirty="0">
                <a:solidFill>
                  <a:schemeClr val="tx1"/>
                </a:solidFill>
                <a:latin typeface="Tw Cen MT" panose="020B0602020104020603" pitchFamily="34" charset="0"/>
              </a:rPr>
              <a:t>Since 1940, the United States had been working on developing an atomic weapon, after having been warned by Albert Einstein that Nazi Germany was already conducting research into nuclear weapons. By the time the United States conducted the first successful test (an atomic bomb was exploded in the desert in New Mexico in July 1945), Germany had already been defeated. The war against Japan in the Pacific, however, continued to rage. President Harry S. Truman, warned by some of his advisers that any attempt to invade Japan would result in horrific American casualties, ordered that the new weapon be used to bring the war to a speedy end. </a:t>
            </a:r>
            <a:endParaRPr lang="en-GB" dirty="0">
              <a:solidFill>
                <a:schemeClr val="tx1"/>
              </a:solidFill>
              <a:latin typeface="Tw Cen MT" panose="020B0602020104020603" pitchFamily="34" charset="0"/>
            </a:endParaRPr>
          </a:p>
        </p:txBody>
      </p:sp>
    </p:spTree>
    <p:extLst>
      <p:ext uri="{BB962C8B-B14F-4D97-AF65-F5344CB8AC3E}">
        <p14:creationId xmlns:p14="http://schemas.microsoft.com/office/powerpoint/2010/main" val="1721099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297" y="476672"/>
            <a:ext cx="8263890" cy="1356360"/>
          </a:xfrm>
        </p:spPr>
        <p:txBody>
          <a:bodyPr/>
          <a:lstStyle/>
          <a:p>
            <a:pPr marL="0" indent="0">
              <a:buNone/>
            </a:pPr>
            <a:r>
              <a:rPr lang="en-GB" dirty="0" smtClean="0">
                <a:effectLst>
                  <a:outerShdw blurRad="38100" dist="38100" dir="2700000" algn="tl">
                    <a:srgbClr val="000000">
                      <a:alpha val="43137"/>
                    </a:srgbClr>
                  </a:outerShdw>
                </a:effectLst>
                <a:latin typeface="Tw Cen MT" panose="020B0602020104020603" pitchFamily="34" charset="0"/>
              </a:rPr>
              <a:t>President </a:t>
            </a:r>
            <a:r>
              <a:rPr lang="en-GB" dirty="0" smtClean="0">
                <a:effectLst>
                  <a:outerShdw blurRad="38100" dist="38100" dir="2700000" algn="tl">
                    <a:srgbClr val="000000">
                      <a:alpha val="43137"/>
                    </a:srgbClr>
                  </a:outerShdw>
                </a:effectLst>
                <a:latin typeface="Tw Cen MT" panose="020B0602020104020603" pitchFamily="34" charset="0"/>
              </a:rPr>
              <a:t>Truman speaks to the American people</a:t>
            </a:r>
            <a:endParaRPr lang="en-GB" dirty="0">
              <a:effectLst>
                <a:outerShdw blurRad="38100" dist="38100" dir="2700000" algn="tl">
                  <a:srgbClr val="000000">
                    <a:alpha val="43137"/>
                  </a:srgbClr>
                </a:outerShdw>
              </a:effectLst>
              <a:latin typeface="Tw Cen MT" panose="020B0602020104020603" pitchFamily="34" charset="0"/>
            </a:endParaRPr>
          </a:p>
        </p:txBody>
      </p:sp>
      <p:sp>
        <p:nvSpPr>
          <p:cNvPr id="3" name="Content Placeholder 2"/>
          <p:cNvSpPr>
            <a:spLocks noGrp="1"/>
          </p:cNvSpPr>
          <p:nvPr>
            <p:ph sz="quarter" idx="13"/>
          </p:nvPr>
        </p:nvSpPr>
        <p:spPr>
          <a:xfrm>
            <a:off x="395536" y="2924944"/>
            <a:ext cx="8640960" cy="3474720"/>
          </a:xfrm>
        </p:spPr>
        <p:txBody>
          <a:bodyPr>
            <a:normAutofit fontScale="85000" lnSpcReduction="20000"/>
          </a:bodyPr>
          <a:lstStyle/>
          <a:p>
            <a:pPr marL="45720" indent="0">
              <a:buNone/>
            </a:pPr>
            <a:endParaRPr lang="en-GB" dirty="0" smtClean="0">
              <a:latin typeface="Tw Cen MT" panose="020B0602020104020603" pitchFamily="34" charset="0"/>
              <a:hlinkClick r:id="rId2"/>
            </a:endParaRPr>
          </a:p>
          <a:p>
            <a:pPr marL="45720" indent="0">
              <a:buNone/>
            </a:pPr>
            <a:r>
              <a:rPr lang="en-GB" dirty="0" smtClean="0">
                <a:solidFill>
                  <a:schemeClr val="tx1"/>
                </a:solidFill>
                <a:latin typeface="Tw Cen MT" panose="020B0602020104020603" pitchFamily="34" charset="0"/>
              </a:rPr>
              <a:t>Watch the following speech as President Truman announces the use of the bomb.</a:t>
            </a:r>
            <a:endParaRPr lang="en-GB" dirty="0">
              <a:solidFill>
                <a:schemeClr val="tx1"/>
              </a:solidFill>
              <a:latin typeface="Tw Cen MT" panose="020B0602020104020603" pitchFamily="34" charset="0"/>
              <a:hlinkClick r:id="rId2"/>
            </a:endParaRPr>
          </a:p>
          <a:p>
            <a:pPr marL="45720" indent="0">
              <a:buNone/>
            </a:pPr>
            <a:endParaRPr lang="en-GB" dirty="0" smtClean="0">
              <a:solidFill>
                <a:schemeClr val="tx1"/>
              </a:solidFill>
              <a:latin typeface="Tw Cen MT" panose="020B0602020104020603" pitchFamily="34" charset="0"/>
              <a:hlinkClick r:id="rId2"/>
            </a:endParaRPr>
          </a:p>
          <a:p>
            <a:pPr marL="45720" indent="0">
              <a:buNone/>
            </a:pPr>
            <a:r>
              <a:rPr lang="en-GB" dirty="0" smtClean="0">
                <a:solidFill>
                  <a:schemeClr val="tx1"/>
                </a:solidFill>
                <a:latin typeface="Tw Cen MT" panose="020B0602020104020603" pitchFamily="34" charset="0"/>
                <a:hlinkClick r:id="rId2"/>
              </a:rPr>
              <a:t>https</a:t>
            </a:r>
            <a:r>
              <a:rPr lang="en-GB" dirty="0">
                <a:solidFill>
                  <a:schemeClr val="tx1"/>
                </a:solidFill>
                <a:latin typeface="Tw Cen MT" panose="020B0602020104020603" pitchFamily="34" charset="0"/>
                <a:hlinkClick r:id="rId2"/>
              </a:rPr>
              <a:t>://</a:t>
            </a:r>
            <a:r>
              <a:rPr lang="en-GB" dirty="0" smtClean="0">
                <a:solidFill>
                  <a:schemeClr val="tx1"/>
                </a:solidFill>
                <a:latin typeface="Tw Cen MT" panose="020B0602020104020603" pitchFamily="34" charset="0"/>
                <a:hlinkClick r:id="rId2"/>
              </a:rPr>
              <a:t>speakola.com/political/harry-s-truman-atomic-bomb-statement-hiroshima-1945</a:t>
            </a:r>
            <a:endParaRPr lang="en-GB" dirty="0" smtClean="0">
              <a:solidFill>
                <a:schemeClr val="tx1"/>
              </a:solidFill>
              <a:latin typeface="Tw Cen MT" panose="020B0602020104020603" pitchFamily="34" charset="0"/>
            </a:endParaRPr>
          </a:p>
          <a:p>
            <a:pPr marL="45720" indent="0">
              <a:buNone/>
            </a:pPr>
            <a:endParaRPr lang="en-GB" dirty="0">
              <a:solidFill>
                <a:schemeClr val="tx1"/>
              </a:solidFill>
              <a:latin typeface="Tw Cen MT" panose="020B0602020104020603" pitchFamily="34" charset="0"/>
            </a:endParaRPr>
          </a:p>
          <a:p>
            <a:pPr marL="502920" indent="-457200">
              <a:buAutoNum type="arabicPeriod"/>
            </a:pPr>
            <a:r>
              <a:rPr lang="en-GB" sz="3000" dirty="0" smtClean="0">
                <a:solidFill>
                  <a:schemeClr val="tx1"/>
                </a:solidFill>
                <a:latin typeface="Tw Cen MT" panose="020B0602020104020603" pitchFamily="34" charset="0"/>
              </a:rPr>
              <a:t>If you had just watched Truman’s speech as an American – what do you understand to have happened?</a:t>
            </a:r>
          </a:p>
          <a:p>
            <a:pPr marL="502920" indent="-457200">
              <a:buAutoNum type="arabicPeriod"/>
            </a:pPr>
            <a:r>
              <a:rPr lang="en-GB" sz="3000" dirty="0" smtClean="0">
                <a:solidFill>
                  <a:schemeClr val="tx1"/>
                </a:solidFill>
                <a:latin typeface="Tw Cen MT" panose="020B0602020104020603" pitchFamily="34" charset="0"/>
              </a:rPr>
              <a:t>What is Truman’s focus throughout the speech?</a:t>
            </a:r>
          </a:p>
          <a:p>
            <a:pPr marL="502920" indent="-457200">
              <a:buAutoNum type="arabicPeriod"/>
            </a:pPr>
            <a:r>
              <a:rPr lang="en-GB" sz="3000" dirty="0" smtClean="0">
                <a:solidFill>
                  <a:schemeClr val="tx1"/>
                </a:solidFill>
                <a:latin typeface="Tw Cen MT" panose="020B0602020104020603" pitchFamily="34" charset="0"/>
              </a:rPr>
              <a:t>What tone does he use?</a:t>
            </a:r>
          </a:p>
          <a:p>
            <a:pPr marL="502920" indent="-457200">
              <a:buAutoNum type="arabicPeriod"/>
            </a:pPr>
            <a:r>
              <a:rPr lang="en-GB" sz="3000" dirty="0" smtClean="0">
                <a:solidFill>
                  <a:schemeClr val="tx1"/>
                </a:solidFill>
                <a:latin typeface="Tw Cen MT" panose="020B0602020104020603" pitchFamily="34" charset="0"/>
              </a:rPr>
              <a:t>What’s missing from his speech?</a:t>
            </a:r>
          </a:p>
          <a:p>
            <a:pPr marL="45720" indent="0">
              <a:buNone/>
            </a:pPr>
            <a:endParaRPr lang="en-GB" dirty="0">
              <a:latin typeface="Tw Cen MT" panose="020B0602020104020603" pitchFamily="34" charset="0"/>
            </a:endParaRPr>
          </a:p>
          <a:p>
            <a:pPr marL="45720" indent="0">
              <a:buNone/>
            </a:pPr>
            <a:endParaRPr lang="en-GB" dirty="0" smtClean="0">
              <a:solidFill>
                <a:srgbClr val="002060"/>
              </a:solidFill>
              <a:latin typeface="Tw Cen MT" panose="020B0602020104020603" pitchFamily="34" charset="0"/>
            </a:endParaRPr>
          </a:p>
          <a:p>
            <a:pPr marL="45720" indent="0">
              <a:buNone/>
            </a:pPr>
            <a:endParaRPr lang="en-GB" dirty="0"/>
          </a:p>
        </p:txBody>
      </p:sp>
      <p:pic>
        <p:nvPicPr>
          <p:cNvPr id="4" name="Picture 3"/>
          <p:cNvPicPr>
            <a:picLocks noChangeAspect="1"/>
          </p:cNvPicPr>
          <p:nvPr/>
        </p:nvPicPr>
        <p:blipFill>
          <a:blip r:embed="rId3"/>
          <a:stretch>
            <a:fillRect/>
          </a:stretch>
        </p:blipFill>
        <p:spPr>
          <a:xfrm>
            <a:off x="7020272" y="476672"/>
            <a:ext cx="1761356" cy="2441880"/>
          </a:xfrm>
          <a:prstGeom prst="rect">
            <a:avLst/>
          </a:prstGeom>
        </p:spPr>
      </p:pic>
    </p:spTree>
    <p:extLst>
      <p:ext uri="{BB962C8B-B14F-4D97-AF65-F5344CB8AC3E}">
        <p14:creationId xmlns:p14="http://schemas.microsoft.com/office/powerpoint/2010/main" val="3486635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116632"/>
            <a:ext cx="7848872" cy="1323439"/>
          </a:xfrm>
          <a:prstGeom prst="rect">
            <a:avLst/>
          </a:prstGeom>
          <a:noFill/>
        </p:spPr>
        <p:txBody>
          <a:bodyPr wrap="square" rtlCol="0">
            <a:spAutoFit/>
          </a:bodyPr>
          <a:lstStyle/>
          <a:p>
            <a:pPr algn="ctr"/>
            <a:r>
              <a:rPr lang="en-GB" sz="4000" b="1" dirty="0">
                <a:solidFill>
                  <a:schemeClr val="accent1"/>
                </a:solidFill>
                <a:latin typeface="Tw Cen MT" panose="020B0602020104020603" pitchFamily="34" charset="0"/>
              </a:rPr>
              <a:t>Hiroshima</a:t>
            </a:r>
          </a:p>
          <a:p>
            <a:pPr algn="ctr"/>
            <a:r>
              <a:rPr lang="en-GB" sz="4000" b="1" dirty="0">
                <a:solidFill>
                  <a:schemeClr val="accent1"/>
                </a:solidFill>
                <a:latin typeface="Tw Cen MT" panose="020B0602020104020603" pitchFamily="34" charset="0"/>
              </a:rPr>
              <a:t>6</a:t>
            </a:r>
            <a:r>
              <a:rPr lang="en-GB" sz="4000" b="1" baseline="30000" dirty="0">
                <a:solidFill>
                  <a:schemeClr val="accent1"/>
                </a:solidFill>
                <a:latin typeface="Tw Cen MT" panose="020B0602020104020603" pitchFamily="34" charset="0"/>
              </a:rPr>
              <a:t>th</a:t>
            </a:r>
            <a:r>
              <a:rPr lang="en-GB" sz="4000" b="1" dirty="0">
                <a:solidFill>
                  <a:schemeClr val="accent1"/>
                </a:solidFill>
                <a:latin typeface="Tw Cen MT" panose="020B0602020104020603" pitchFamily="34" charset="0"/>
              </a:rPr>
              <a:t> August 1945</a:t>
            </a:r>
          </a:p>
        </p:txBody>
      </p:sp>
      <p:sp>
        <p:nvSpPr>
          <p:cNvPr id="3" name="TextBox 2"/>
          <p:cNvSpPr txBox="1"/>
          <p:nvPr/>
        </p:nvSpPr>
        <p:spPr>
          <a:xfrm>
            <a:off x="323528" y="1440071"/>
            <a:ext cx="8064896" cy="3693319"/>
          </a:xfrm>
          <a:prstGeom prst="rect">
            <a:avLst/>
          </a:prstGeom>
          <a:noFill/>
        </p:spPr>
        <p:txBody>
          <a:bodyPr wrap="square" rtlCol="0">
            <a:spAutoFit/>
          </a:bodyPr>
          <a:lstStyle/>
          <a:p>
            <a:pPr marL="285750" indent="-285750" algn="just">
              <a:buFont typeface="Arial" panose="020B0604020202020204" pitchFamily="34" charset="0"/>
              <a:buChar char="•"/>
            </a:pPr>
            <a:r>
              <a:rPr lang="en-GB" dirty="0" smtClean="0">
                <a:latin typeface="Tw Cen MT" panose="020B0602020104020603" pitchFamily="34" charset="0"/>
              </a:rPr>
              <a:t>At 8.15am on </a:t>
            </a:r>
            <a:r>
              <a:rPr lang="en-GB" dirty="0">
                <a:latin typeface="Tw Cen MT" panose="020B0602020104020603" pitchFamily="34" charset="0"/>
              </a:rPr>
              <a:t>August </a:t>
            </a:r>
            <a:r>
              <a:rPr lang="en-GB" dirty="0" smtClean="0">
                <a:latin typeface="Tw Cen MT" panose="020B0602020104020603" pitchFamily="34" charset="0"/>
              </a:rPr>
              <a:t>6th, </a:t>
            </a:r>
            <a:r>
              <a:rPr lang="en-GB" dirty="0">
                <a:latin typeface="Tw Cen MT" panose="020B0602020104020603" pitchFamily="34" charset="0"/>
              </a:rPr>
              <a:t>1945, the American bomber </a:t>
            </a:r>
            <a:r>
              <a:rPr lang="en-GB" i="1" dirty="0">
                <a:latin typeface="Tw Cen MT" panose="020B0602020104020603" pitchFamily="34" charset="0"/>
              </a:rPr>
              <a:t>Enola Gay </a:t>
            </a:r>
            <a:r>
              <a:rPr lang="en-GB" dirty="0">
                <a:latin typeface="Tw Cen MT" panose="020B0602020104020603" pitchFamily="34" charset="0"/>
              </a:rPr>
              <a:t>dropped a </a:t>
            </a:r>
            <a:r>
              <a:rPr lang="en-GB" dirty="0" smtClean="0">
                <a:latin typeface="Tw Cen MT" panose="020B0602020104020603" pitchFamily="34" charset="0"/>
              </a:rPr>
              <a:t>five-ton uranium bomb (Little Boy) </a:t>
            </a:r>
            <a:r>
              <a:rPr lang="en-GB" dirty="0">
                <a:latin typeface="Tw Cen MT" panose="020B0602020104020603" pitchFamily="34" charset="0"/>
              </a:rPr>
              <a:t>over the Japanese city of Hiroshima. A blast equivalent to the power of 15,000 tons of TNT reduced four square miles of the city to ruins and immediately killed 80,000 people. </a:t>
            </a:r>
            <a:r>
              <a:rPr lang="en-GB" dirty="0" smtClean="0">
                <a:latin typeface="Tw Cen MT" panose="020B0602020104020603" pitchFamily="34" charset="0"/>
              </a:rPr>
              <a:t>16 </a:t>
            </a:r>
            <a:r>
              <a:rPr lang="en-GB" dirty="0">
                <a:latin typeface="Tw Cen MT" panose="020B0602020104020603" pitchFamily="34" charset="0"/>
              </a:rPr>
              <a:t>hours later Harry S Truman ordered the Japanese surrender telling Japan to </a:t>
            </a:r>
            <a:r>
              <a:rPr lang="en-US" dirty="0">
                <a:latin typeface="Tw Cen MT" panose="020B0602020104020603" pitchFamily="34" charset="0"/>
              </a:rPr>
              <a:t>"expect a rain of ruin from the air, the like of which has never been seen on this earth." </a:t>
            </a:r>
          </a:p>
          <a:p>
            <a:pPr marL="285750" indent="-285750" algn="just">
              <a:buFont typeface="Arial" panose="020B0604020202020204" pitchFamily="34" charset="0"/>
              <a:buChar char="•"/>
            </a:pPr>
            <a:endParaRPr lang="en-GB" dirty="0">
              <a:latin typeface="Tw Cen MT" panose="020B0602020104020603" pitchFamily="34" charset="0"/>
            </a:endParaRPr>
          </a:p>
          <a:p>
            <a:pPr marL="285750" indent="-285750" algn="just">
              <a:buFont typeface="Arial" panose="020B0604020202020204" pitchFamily="34" charset="0"/>
              <a:buChar char="•"/>
            </a:pPr>
            <a:r>
              <a:rPr lang="en-GB" dirty="0">
                <a:latin typeface="Tw Cen MT" panose="020B0602020104020603" pitchFamily="34" charset="0"/>
              </a:rPr>
              <a:t>Tens of thousands more died in the following weeks from wounds and radiation poisoning. </a:t>
            </a:r>
            <a:r>
              <a:rPr lang="en-GB" dirty="0" smtClean="0">
                <a:latin typeface="Tw Cen MT" panose="020B0602020104020603" pitchFamily="34" charset="0"/>
              </a:rPr>
              <a:t>The </a:t>
            </a:r>
            <a:r>
              <a:rPr lang="en-GB" dirty="0">
                <a:latin typeface="Tw Cen MT" panose="020B0602020104020603" pitchFamily="34" charset="0"/>
              </a:rPr>
              <a:t>death toll in Hiroshima is estimated between 90,000 and </a:t>
            </a:r>
            <a:r>
              <a:rPr lang="en-GB" dirty="0" smtClean="0">
                <a:latin typeface="Tw Cen MT" panose="020B0602020104020603" pitchFamily="34" charset="0"/>
              </a:rPr>
              <a:t>146,000. Although roughly </a:t>
            </a:r>
            <a:r>
              <a:rPr lang="en-GB" dirty="0">
                <a:latin typeface="Tw Cen MT" panose="020B0602020104020603" pitchFamily="34" charset="0"/>
              </a:rPr>
              <a:t>half of these deaths occurred during the day of the bombing. The others took up to FOUR MONTHS to happen!</a:t>
            </a:r>
          </a:p>
          <a:p>
            <a:pPr marL="285750" indent="-285750" algn="just">
              <a:buFont typeface="Arial" panose="020B0604020202020204" pitchFamily="34" charset="0"/>
              <a:buChar char="•"/>
            </a:pPr>
            <a:endParaRPr lang="en-GB" dirty="0">
              <a:latin typeface="Tw Cen MT" panose="020B0602020104020603" pitchFamily="34" charset="0"/>
            </a:endParaRPr>
          </a:p>
          <a:p>
            <a:pPr marL="285750" indent="-285750" algn="just">
              <a:buFont typeface="Arial" panose="020B0604020202020204" pitchFamily="34" charset="0"/>
              <a:buChar char="•"/>
            </a:pPr>
            <a:r>
              <a:rPr lang="en-GB" dirty="0">
                <a:latin typeface="Tw Cen MT" panose="020B0602020104020603" pitchFamily="34" charset="0"/>
              </a:rPr>
              <a:t>Japan did not surrender immediately, so America took action!</a:t>
            </a:r>
            <a:endParaRPr lang="en-US" dirty="0">
              <a:latin typeface="Tw Cen MT" panose="020B0602020104020603" pitchFamily="34"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72200" y="4437112"/>
            <a:ext cx="2587146" cy="2262733"/>
          </a:xfrm>
          <a:prstGeom prst="rect">
            <a:avLst/>
          </a:prstGeom>
        </p:spPr>
      </p:pic>
    </p:spTree>
    <p:extLst>
      <p:ext uri="{BB962C8B-B14F-4D97-AF65-F5344CB8AC3E}">
        <p14:creationId xmlns:p14="http://schemas.microsoft.com/office/powerpoint/2010/main" val="2786875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45483" y="404664"/>
            <a:ext cx="7848872" cy="1323439"/>
          </a:xfrm>
          <a:prstGeom prst="rect">
            <a:avLst/>
          </a:prstGeom>
          <a:noFill/>
        </p:spPr>
        <p:txBody>
          <a:bodyPr wrap="square" rtlCol="0">
            <a:spAutoFit/>
          </a:bodyPr>
          <a:lstStyle/>
          <a:p>
            <a:pPr algn="ctr"/>
            <a:r>
              <a:rPr lang="en-GB" sz="4000" b="1" dirty="0">
                <a:solidFill>
                  <a:srgbClr val="0070C0"/>
                </a:solidFill>
              </a:rPr>
              <a:t>Nagasaki</a:t>
            </a:r>
          </a:p>
          <a:p>
            <a:pPr algn="ctr"/>
            <a:r>
              <a:rPr lang="en-GB" sz="4000" b="1" dirty="0">
                <a:solidFill>
                  <a:srgbClr val="0070C0"/>
                </a:solidFill>
              </a:rPr>
              <a:t>9</a:t>
            </a:r>
            <a:r>
              <a:rPr lang="en-GB" sz="4000" b="1" baseline="30000" dirty="0">
                <a:solidFill>
                  <a:srgbClr val="0070C0"/>
                </a:solidFill>
              </a:rPr>
              <a:t>th</a:t>
            </a:r>
            <a:r>
              <a:rPr lang="en-GB" sz="4000" b="1" dirty="0">
                <a:solidFill>
                  <a:srgbClr val="0070C0"/>
                </a:solidFill>
              </a:rPr>
              <a:t> August 1945</a:t>
            </a:r>
          </a:p>
        </p:txBody>
      </p:sp>
      <p:sp>
        <p:nvSpPr>
          <p:cNvPr id="3" name="TextBox 2"/>
          <p:cNvSpPr txBox="1"/>
          <p:nvPr/>
        </p:nvSpPr>
        <p:spPr>
          <a:xfrm>
            <a:off x="429459" y="1628800"/>
            <a:ext cx="8064896" cy="3416320"/>
          </a:xfrm>
          <a:prstGeom prst="rect">
            <a:avLst/>
          </a:prstGeom>
          <a:noFill/>
        </p:spPr>
        <p:txBody>
          <a:bodyPr wrap="square" rtlCol="0">
            <a:spAutoFit/>
          </a:bodyPr>
          <a:lstStyle/>
          <a:p>
            <a:pPr marL="285750" indent="-285750" algn="just">
              <a:buFont typeface="Arial" panose="020B0604020202020204" pitchFamily="34" charset="0"/>
              <a:buChar char="•"/>
            </a:pPr>
            <a:r>
              <a:rPr lang="en-GB" sz="2400" dirty="0" smtClean="0">
                <a:latin typeface="Tw Cen MT" panose="020B0602020104020603" pitchFamily="34" charset="0"/>
              </a:rPr>
              <a:t>Three days later, at </a:t>
            </a:r>
            <a:r>
              <a:rPr lang="en-GB" sz="2400" dirty="0">
                <a:latin typeface="Tw Cen MT" panose="020B0602020104020603" pitchFamily="34" charset="0"/>
              </a:rPr>
              <a:t>11.01am bombing plane </a:t>
            </a:r>
            <a:r>
              <a:rPr lang="en-GB" sz="2400" b="1" dirty="0" err="1">
                <a:latin typeface="Tw Cen MT" panose="020B0602020104020603" pitchFamily="34" charset="0"/>
              </a:rPr>
              <a:t>Bockscar</a:t>
            </a:r>
            <a:r>
              <a:rPr lang="en-GB" sz="2400" b="1" dirty="0">
                <a:latin typeface="Tw Cen MT" panose="020B0602020104020603" pitchFamily="34" charset="0"/>
              </a:rPr>
              <a:t> </a:t>
            </a:r>
            <a:r>
              <a:rPr lang="en-GB" sz="2400" dirty="0">
                <a:latin typeface="Tw Cen MT" panose="020B0602020104020603" pitchFamily="34" charset="0"/>
              </a:rPr>
              <a:t>dropped a plutonium bomb (Fat Man) onto the city of Nagasaki</a:t>
            </a:r>
          </a:p>
          <a:p>
            <a:pPr marL="285750" indent="-285750" algn="just">
              <a:buFont typeface="Arial" panose="020B0604020202020204" pitchFamily="34" charset="0"/>
              <a:buChar char="•"/>
            </a:pPr>
            <a:r>
              <a:rPr lang="en-GB" sz="2400" dirty="0" smtClean="0">
                <a:latin typeface="Tw Cen MT" panose="020B0602020104020603" pitchFamily="34" charset="0"/>
              </a:rPr>
              <a:t>The </a:t>
            </a:r>
            <a:r>
              <a:rPr lang="en-GB" sz="2400" dirty="0">
                <a:latin typeface="Tw Cen MT" panose="020B0602020104020603" pitchFamily="34" charset="0"/>
              </a:rPr>
              <a:t>death toll in Nagasaki is estimated between 39,000 and </a:t>
            </a:r>
            <a:r>
              <a:rPr lang="en-GB" sz="2400" dirty="0" smtClean="0">
                <a:latin typeface="Tw Cen MT" panose="020B0602020104020603" pitchFamily="34" charset="0"/>
              </a:rPr>
              <a:t>80,000. Again </a:t>
            </a:r>
            <a:r>
              <a:rPr lang="en-GB" sz="2400" dirty="0">
                <a:latin typeface="Tw Cen MT" panose="020B0602020104020603" pitchFamily="34" charset="0"/>
              </a:rPr>
              <a:t>roughly half of these deaths occurred during the day of the bombing. The others took up to FOUR MONTHS to happen!</a:t>
            </a:r>
          </a:p>
          <a:p>
            <a:pPr marL="285750" indent="-285750" algn="just">
              <a:buFont typeface="Arial" panose="020B0604020202020204" pitchFamily="34" charset="0"/>
              <a:buChar char="•"/>
            </a:pPr>
            <a:r>
              <a:rPr lang="en-GB" sz="2400" dirty="0" smtClean="0">
                <a:latin typeface="Tw Cen MT" panose="020B0602020104020603" pitchFamily="34" charset="0"/>
              </a:rPr>
              <a:t>Japan </a:t>
            </a:r>
            <a:r>
              <a:rPr lang="en-GB" sz="2400" dirty="0">
                <a:latin typeface="Tw Cen MT" panose="020B0602020104020603" pitchFamily="34" charset="0"/>
              </a:rPr>
              <a:t>finally surrendered on 14</a:t>
            </a:r>
            <a:r>
              <a:rPr lang="en-GB" sz="2400" baseline="30000" dirty="0">
                <a:latin typeface="Tw Cen MT" panose="020B0602020104020603" pitchFamily="34" charset="0"/>
              </a:rPr>
              <a:t>th</a:t>
            </a:r>
            <a:r>
              <a:rPr lang="en-GB" sz="2400" dirty="0">
                <a:latin typeface="Tw Cen MT" panose="020B0602020104020603" pitchFamily="34" charset="0"/>
              </a:rPr>
              <a:t> </a:t>
            </a:r>
            <a:r>
              <a:rPr lang="en-GB" sz="2400" dirty="0" smtClean="0">
                <a:latin typeface="Tw Cen MT" panose="020B0602020104020603" pitchFamily="34" charset="0"/>
              </a:rPr>
              <a:t>August</a:t>
            </a:r>
            <a:r>
              <a:rPr lang="en-GB" sz="2400" dirty="0" smtClean="0">
                <a:latin typeface="Tw Cen MT" panose="020B0602020104020603" pitchFamily="34" charset="0"/>
              </a:rPr>
              <a:t>.</a:t>
            </a:r>
          </a:p>
          <a:p>
            <a:pPr marL="285750" indent="-285750" algn="just">
              <a:buFont typeface="Arial" panose="020B0604020202020204" pitchFamily="34" charset="0"/>
              <a:buChar char="•"/>
            </a:pPr>
            <a:endParaRPr lang="en-US" sz="2400" dirty="0">
              <a:solidFill>
                <a:srgbClr val="FF0000"/>
              </a:solidFill>
              <a:latin typeface="Tw Cen MT" panose="020B0602020104020603" pitchFamily="34"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36096" y="4653136"/>
            <a:ext cx="3573608" cy="2033048"/>
          </a:xfrm>
          <a:prstGeom prst="rect">
            <a:avLst/>
          </a:prstGeom>
        </p:spPr>
      </p:pic>
    </p:spTree>
    <p:extLst>
      <p:ext uri="{BB962C8B-B14F-4D97-AF65-F5344CB8AC3E}">
        <p14:creationId xmlns:p14="http://schemas.microsoft.com/office/powerpoint/2010/main" val="4118482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653136"/>
            <a:ext cx="7478216" cy="1143000"/>
          </a:xfrm>
        </p:spPr>
        <p:txBody>
          <a:bodyPr/>
          <a:lstStyle/>
          <a:p>
            <a:pPr marL="0" indent="0">
              <a:buNone/>
            </a:pPr>
            <a:r>
              <a:rPr lang="en-GB" dirty="0" smtClean="0">
                <a:solidFill>
                  <a:srgbClr val="FF0000"/>
                </a:solidFill>
                <a:latin typeface="Tw Cen MT" panose="020B0602020104020603" pitchFamily="34" charset="0"/>
              </a:rPr>
              <a:t>The </a:t>
            </a:r>
            <a:r>
              <a:rPr lang="en-GB" dirty="0" smtClean="0">
                <a:solidFill>
                  <a:srgbClr val="FF0000"/>
                </a:solidFill>
                <a:latin typeface="Tw Cen MT" panose="020B0602020104020603" pitchFamily="34" charset="0"/>
              </a:rPr>
              <a:t>impact of </a:t>
            </a:r>
            <a:r>
              <a:rPr lang="en-GB" dirty="0" smtClean="0">
                <a:solidFill>
                  <a:srgbClr val="FF0000"/>
                </a:solidFill>
                <a:latin typeface="Tw Cen MT" panose="020B0602020104020603" pitchFamily="34" charset="0"/>
              </a:rPr>
              <a:t>the bomb</a:t>
            </a:r>
            <a:endParaRPr lang="en-GB" dirty="0">
              <a:solidFill>
                <a:srgbClr val="FF0000"/>
              </a:solidFill>
              <a:latin typeface="Tw Cen MT" panose="020B0602020104020603" pitchFamily="34" charset="0"/>
            </a:endParaRPr>
          </a:p>
        </p:txBody>
      </p:sp>
      <p:sp>
        <p:nvSpPr>
          <p:cNvPr id="3" name="Content Placeholder 2"/>
          <p:cNvSpPr>
            <a:spLocks noGrp="1"/>
          </p:cNvSpPr>
          <p:nvPr>
            <p:ph sz="quarter" idx="13"/>
          </p:nvPr>
        </p:nvSpPr>
        <p:spPr>
          <a:xfrm>
            <a:off x="323528" y="332656"/>
            <a:ext cx="6400800" cy="3474720"/>
          </a:xfrm>
        </p:spPr>
        <p:txBody>
          <a:bodyPr/>
          <a:lstStyle/>
          <a:p>
            <a:pPr marL="45720" indent="0">
              <a:buNone/>
            </a:pPr>
            <a:endParaRPr lang="en-GB" dirty="0"/>
          </a:p>
          <a:p>
            <a:pPr marL="45720" indent="0">
              <a:buNone/>
            </a:pPr>
            <a:r>
              <a:rPr lang="en-GB" sz="2400" dirty="0" smtClean="0">
                <a:solidFill>
                  <a:srgbClr val="0070C0"/>
                </a:solidFill>
                <a:latin typeface="Tw Cen MT" panose="020B0602020104020603" pitchFamily="34" charset="0"/>
              </a:rPr>
              <a:t>Watch this second clip giving a differen</a:t>
            </a:r>
            <a:r>
              <a:rPr lang="en-GB" sz="2400" dirty="0" smtClean="0">
                <a:solidFill>
                  <a:srgbClr val="0070C0"/>
                </a:solidFill>
                <a:latin typeface="Tw Cen MT" panose="020B0602020104020603" pitchFamily="34" charset="0"/>
              </a:rPr>
              <a:t>t perspective of the effects of the bombing.</a:t>
            </a:r>
          </a:p>
          <a:p>
            <a:pPr marL="45720" indent="0">
              <a:buNone/>
            </a:pPr>
            <a:r>
              <a:rPr lang="en-GB" sz="2400" dirty="0">
                <a:latin typeface="Tw Cen MT" panose="020B0602020104020603" pitchFamily="34" charset="0"/>
                <a:hlinkClick r:id="rId2"/>
              </a:rPr>
              <a:t>Hiroshima atomic bomb: Survivor recalls horrors - BBC News - YouTube</a:t>
            </a:r>
            <a:endParaRPr lang="en-GB" sz="2400" dirty="0" smtClean="0">
              <a:solidFill>
                <a:srgbClr val="0070C0"/>
              </a:solidFill>
              <a:latin typeface="Tw Cen MT" panose="020B0602020104020603" pitchFamily="34" charset="0"/>
            </a:endParaRPr>
          </a:p>
          <a:p>
            <a:pPr marL="45720" indent="0">
              <a:buNone/>
            </a:pPr>
            <a:r>
              <a:rPr lang="en-GB" sz="2400" dirty="0" smtClean="0">
                <a:solidFill>
                  <a:srgbClr val="0070C0"/>
                </a:solidFill>
                <a:latin typeface="Tw Cen MT" panose="020B0602020104020603" pitchFamily="34" charset="0"/>
              </a:rPr>
              <a:t>How does this differ from Truman’s account?  </a:t>
            </a:r>
          </a:p>
        </p:txBody>
      </p:sp>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t="12201"/>
          <a:stretch/>
        </p:blipFill>
        <p:spPr>
          <a:xfrm>
            <a:off x="6724328" y="188640"/>
            <a:ext cx="2281388" cy="2316088"/>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24328" y="2499895"/>
            <a:ext cx="2288511" cy="2360998"/>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724327" y="4725144"/>
            <a:ext cx="2288511" cy="2016490"/>
          </a:xfrm>
          <a:prstGeom prst="rect">
            <a:avLst/>
          </a:prstGeom>
        </p:spPr>
      </p:pic>
    </p:spTree>
    <p:extLst>
      <p:ext uri="{BB962C8B-B14F-4D97-AF65-F5344CB8AC3E}">
        <p14:creationId xmlns:p14="http://schemas.microsoft.com/office/powerpoint/2010/main" val="36616254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11560" y="620688"/>
            <a:ext cx="7704856" cy="2862322"/>
          </a:xfrm>
          <a:prstGeom prst="rect">
            <a:avLst/>
          </a:prstGeom>
          <a:noFill/>
        </p:spPr>
        <p:txBody>
          <a:bodyPr wrap="square" rtlCol="0">
            <a:spAutoFit/>
          </a:bodyPr>
          <a:lstStyle/>
          <a:p>
            <a:pPr algn="ctr"/>
            <a:r>
              <a:rPr lang="en-GB" sz="6000" b="1" dirty="0">
                <a:solidFill>
                  <a:srgbClr val="FF0000"/>
                </a:solidFill>
                <a:latin typeface="Tw Cen MT" panose="020B0602020104020603" pitchFamily="34" charset="0"/>
              </a:rPr>
              <a:t>Why did America drop the atomic bomb on Japan?</a:t>
            </a:r>
            <a:endParaRPr lang="en-US" sz="6000" b="1" dirty="0">
              <a:solidFill>
                <a:srgbClr val="FF0000"/>
              </a:solidFill>
              <a:latin typeface="Tw Cen MT" panose="020B0602020104020603" pitchFamily="34" charset="0"/>
            </a:endParaRPr>
          </a:p>
        </p:txBody>
      </p:sp>
      <p:sp>
        <p:nvSpPr>
          <p:cNvPr id="4" name="Rectangle 3"/>
          <p:cNvSpPr/>
          <p:nvPr/>
        </p:nvSpPr>
        <p:spPr>
          <a:xfrm>
            <a:off x="395536" y="4005064"/>
            <a:ext cx="8424936" cy="2463238"/>
          </a:xfrm>
          <a:prstGeom prst="rect">
            <a:avLst/>
          </a:prstGeom>
        </p:spPr>
        <p:txBody>
          <a:bodyPr wrap="square">
            <a:spAutoFit/>
          </a:bodyPr>
          <a:lstStyle/>
          <a:p>
            <a:pPr algn="just">
              <a:lnSpc>
                <a:spcPct val="107000"/>
              </a:lnSpc>
              <a:spcAft>
                <a:spcPts val="800"/>
              </a:spcAft>
            </a:pPr>
            <a:r>
              <a:rPr lang="en-GB" dirty="0">
                <a:solidFill>
                  <a:srgbClr val="000000"/>
                </a:solidFill>
                <a:latin typeface="Tw Cen MT" panose="020B0602020104020603" pitchFamily="34" charset="0"/>
                <a:ea typeface="Calibri" panose="020F0502020204030204" pitchFamily="34" charset="0"/>
                <a:cs typeface="Times New Roman" panose="02020603050405020304" pitchFamily="18" charset="0"/>
              </a:rPr>
              <a:t>In May 1943, the U.S. was planning to use the bomb not on Germany but Japan. The following September, the U.S. and British leaders agreed to use the bomb against Japan. After spring 1945, with Japan in an extremely weak position, the United States was considering the following ways of bringing the long war to an end: invade the Japanese mainland in November 1945, ask the Soviet Union to join the war against Japan, assure continuation of the emperor system, or use the atomic bomb. The U.S. believed that if the atomic bomb could end the war, Soviet influence after the war would be restricted and domestically the tremendous cost of development would be justified.</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91395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0070C0"/>
                </a:solidFill>
                <a:latin typeface="Tw Cen MT" panose="020B0602020104020603" pitchFamily="34" charset="0"/>
              </a:rPr>
              <a:t>Your task</a:t>
            </a:r>
            <a:r>
              <a:rPr lang="en-GB" dirty="0" smtClean="0">
                <a:solidFill>
                  <a:srgbClr val="0070C0"/>
                </a:solidFill>
                <a:latin typeface="Tw Cen MT" panose="020B0602020104020603" pitchFamily="34" charset="0"/>
              </a:rPr>
              <a:t>:</a:t>
            </a:r>
            <a:endParaRPr lang="en-GB" dirty="0"/>
          </a:p>
        </p:txBody>
      </p:sp>
      <p:sp>
        <p:nvSpPr>
          <p:cNvPr id="3" name="Content Placeholder 2"/>
          <p:cNvSpPr>
            <a:spLocks noGrp="1"/>
          </p:cNvSpPr>
          <p:nvPr>
            <p:ph idx="1"/>
          </p:nvPr>
        </p:nvSpPr>
        <p:spPr>
          <a:xfrm>
            <a:off x="395537" y="1960616"/>
            <a:ext cx="3960440" cy="4204688"/>
          </a:xfrm>
        </p:spPr>
        <p:txBody>
          <a:bodyPr/>
          <a:lstStyle/>
          <a:p>
            <a:pPr marL="0" indent="0" algn="just">
              <a:buNone/>
            </a:pPr>
            <a:r>
              <a:rPr lang="en-GB" sz="2800" dirty="0">
                <a:solidFill>
                  <a:srgbClr val="0070C0"/>
                </a:solidFill>
                <a:latin typeface="Tw Cen MT" panose="020B0602020104020603" pitchFamily="34" charset="0"/>
              </a:rPr>
              <a:t>Use the mystery cards to find arguments for and against.</a:t>
            </a:r>
          </a:p>
          <a:p>
            <a:pPr marL="514350" indent="-514350" algn="just">
              <a:buAutoNum type="arabicPeriod"/>
            </a:pPr>
            <a:endParaRPr lang="en-GB" sz="2800" dirty="0">
              <a:solidFill>
                <a:srgbClr val="0070C0"/>
              </a:solidFill>
              <a:latin typeface="Tw Cen MT" panose="020B0602020104020603" pitchFamily="34" charset="0"/>
            </a:endParaRPr>
          </a:p>
          <a:p>
            <a:pPr marL="514350" indent="-514350" algn="just">
              <a:buAutoNum type="alphaLcPeriod"/>
            </a:pPr>
            <a:r>
              <a:rPr lang="en-GB" sz="2800" dirty="0">
                <a:solidFill>
                  <a:srgbClr val="FF0000"/>
                </a:solidFill>
                <a:latin typeface="Tw Cen MT" panose="020B0602020104020603" pitchFamily="34" charset="0"/>
              </a:rPr>
              <a:t>To impress the Soviet Union.</a:t>
            </a:r>
          </a:p>
          <a:p>
            <a:pPr marL="514350" indent="-514350" algn="just">
              <a:buAutoNum type="alphaLcPeriod"/>
            </a:pPr>
            <a:r>
              <a:rPr lang="en-GB" sz="2800" dirty="0">
                <a:solidFill>
                  <a:srgbClr val="FF0000"/>
                </a:solidFill>
                <a:latin typeface="Tw Cen MT" panose="020B0602020104020603" pitchFamily="34" charset="0"/>
              </a:rPr>
              <a:t>To end the war with Japan.</a:t>
            </a:r>
          </a:p>
          <a:p>
            <a:pPr marL="514350" indent="-514350" algn="just">
              <a:buAutoNum type="alphaLcPeriod"/>
            </a:pPr>
            <a:r>
              <a:rPr lang="en-GB" sz="2800" dirty="0">
                <a:solidFill>
                  <a:srgbClr val="FF0000"/>
                </a:solidFill>
                <a:latin typeface="Tw Cen MT" panose="020B0602020104020603" pitchFamily="34" charset="0"/>
              </a:rPr>
              <a:t>Economic reasons</a:t>
            </a:r>
          </a:p>
          <a:p>
            <a:endParaRPr lang="en-GB" dirty="0"/>
          </a:p>
        </p:txBody>
      </p:sp>
      <p:pic>
        <p:nvPicPr>
          <p:cNvPr id="4" name="Picture 3"/>
          <p:cNvPicPr>
            <a:picLocks noChangeAspect="1"/>
          </p:cNvPicPr>
          <p:nvPr/>
        </p:nvPicPr>
        <p:blipFill>
          <a:blip r:embed="rId2"/>
          <a:stretch>
            <a:fillRect/>
          </a:stretch>
        </p:blipFill>
        <p:spPr>
          <a:xfrm>
            <a:off x="4560570" y="836712"/>
            <a:ext cx="4464145" cy="5602957"/>
          </a:xfrm>
          <a:prstGeom prst="rect">
            <a:avLst/>
          </a:prstGeom>
        </p:spPr>
      </p:pic>
    </p:spTree>
    <p:extLst>
      <p:ext uri="{BB962C8B-B14F-4D97-AF65-F5344CB8AC3E}">
        <p14:creationId xmlns:p14="http://schemas.microsoft.com/office/powerpoint/2010/main" val="121872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effectLst>
                  <a:outerShdw blurRad="38100" dist="38100" dir="2700000" algn="tl">
                    <a:srgbClr val="000000">
                      <a:alpha val="43137"/>
                    </a:srgbClr>
                  </a:outerShdw>
                </a:effectLst>
                <a:latin typeface="Tw Cen MT" panose="020B0602020104020603" pitchFamily="34" charset="0"/>
              </a:rPr>
              <a:t>How have opinions changed?</a:t>
            </a:r>
            <a:endParaRPr lang="en-GB" dirty="0">
              <a:effectLst>
                <a:outerShdw blurRad="38100" dist="38100" dir="2700000" algn="tl">
                  <a:srgbClr val="000000">
                    <a:alpha val="43137"/>
                  </a:srgbClr>
                </a:outerShdw>
              </a:effectLst>
              <a:latin typeface="Tw Cen MT" panose="020B0602020104020603" pitchFamily="34" charset="0"/>
            </a:endParaRPr>
          </a:p>
        </p:txBody>
      </p:sp>
      <p:sp>
        <p:nvSpPr>
          <p:cNvPr id="3" name="Content Placeholder 2"/>
          <p:cNvSpPr>
            <a:spLocks noGrp="1"/>
          </p:cNvSpPr>
          <p:nvPr>
            <p:ph idx="1"/>
          </p:nvPr>
        </p:nvSpPr>
        <p:spPr>
          <a:xfrm>
            <a:off x="467545" y="4221088"/>
            <a:ext cx="8496944" cy="2160240"/>
          </a:xfrm>
        </p:spPr>
        <p:txBody>
          <a:bodyPr>
            <a:normAutofit fontScale="85000" lnSpcReduction="10000"/>
          </a:bodyPr>
          <a:lstStyle/>
          <a:p>
            <a:pPr fontAlgn="base"/>
            <a:r>
              <a:rPr lang="en-GB" sz="1900" dirty="0">
                <a:solidFill>
                  <a:schemeClr val="tx1"/>
                </a:solidFill>
                <a:latin typeface="Tw Cen MT" panose="020B0602020104020603" pitchFamily="34" charset="0"/>
              </a:rPr>
              <a:t>Barack Obama called on the world to choose a future where Hiroshima was considered “the start of our own moral awakening”, as he became the first sitting US president to visit the Japanese city, 71 years after its bombing ushered in the nuclear age he vowed to bring to an end.</a:t>
            </a:r>
          </a:p>
          <a:p>
            <a:pPr fontAlgn="base"/>
            <a:r>
              <a:rPr lang="en-GB" sz="1900" dirty="0" smtClean="0">
                <a:solidFill>
                  <a:schemeClr val="tx1"/>
                </a:solidFill>
                <a:latin typeface="Tw Cen MT" panose="020B0602020104020603" pitchFamily="34" charset="0"/>
              </a:rPr>
              <a:t>In a scene many survivors of the US bombing believed they would never live to see, Obama laid a floral wreath at a memorial to the dead of the world’s first atomic bombing, pausing in a moment of contemplation, his head slightly bowed. He </a:t>
            </a:r>
            <a:r>
              <a:rPr lang="en-GB" sz="1900" dirty="0">
                <a:solidFill>
                  <a:schemeClr val="tx1"/>
                </a:solidFill>
                <a:latin typeface="Tw Cen MT" panose="020B0602020104020603" pitchFamily="34" charset="0"/>
              </a:rPr>
              <a:t>then paid tribute to the people of Hiroshima, calling on humanity to learn the lessons of the past to make war less likely</a:t>
            </a:r>
            <a:r>
              <a:rPr lang="en-GB" sz="1900" dirty="0" smtClean="0">
                <a:solidFill>
                  <a:schemeClr val="tx1"/>
                </a:solidFill>
                <a:latin typeface="Tw Cen MT" panose="020B0602020104020603" pitchFamily="34" charset="0"/>
              </a:rPr>
              <a:t>. “</a:t>
            </a:r>
            <a:r>
              <a:rPr lang="en-GB" sz="1900" dirty="0">
                <a:solidFill>
                  <a:schemeClr val="tx1"/>
                </a:solidFill>
                <a:latin typeface="Tw Cen MT" panose="020B0602020104020603" pitchFamily="34" charset="0"/>
              </a:rPr>
              <a:t>On a bright, cloudless morning, death fell from the sky and the world was changed,” he said, adding that humankind had shown that day it had the means to destroy itself</a:t>
            </a:r>
          </a:p>
          <a:p>
            <a:endParaRPr lang="en-GB" dirty="0"/>
          </a:p>
        </p:txBody>
      </p:sp>
      <p:sp>
        <p:nvSpPr>
          <p:cNvPr id="5" name="TextBox 4"/>
          <p:cNvSpPr txBox="1"/>
          <p:nvPr/>
        </p:nvSpPr>
        <p:spPr>
          <a:xfrm>
            <a:off x="611560" y="1844824"/>
            <a:ext cx="2562622" cy="2247424"/>
          </a:xfrm>
          <a:prstGeom prst="wedgeRoundRectCallout">
            <a:avLst>
              <a:gd name="adj1" fmla="val -66122"/>
              <a:gd name="adj2" fmla="val -13787"/>
              <a:gd name="adj3" fmla="val 16667"/>
            </a:avLst>
          </a:prstGeom>
          <a:noFill/>
          <a:ln w="38100">
            <a:solidFill>
              <a:schemeClr val="tx1"/>
            </a:solidFill>
          </a:ln>
        </p:spPr>
        <p:txBody>
          <a:bodyPr wrap="square" rtlCol="0">
            <a:spAutoFit/>
          </a:bodyPr>
          <a:lstStyle/>
          <a:p>
            <a:r>
              <a:rPr lang="en-GB" dirty="0">
                <a:solidFill>
                  <a:srgbClr val="0070C0"/>
                </a:solidFill>
                <a:latin typeface="Tw Cen MT" panose="020B0602020104020603" pitchFamily="34" charset="0"/>
              </a:rPr>
              <a:t>“I honestly believe the use of the atomic bomb saved lives in the long run. There were a lot of lives saved. Most of the lives saved were Japanese</a:t>
            </a:r>
            <a:r>
              <a:rPr lang="en-GB" dirty="0" smtClean="0">
                <a:solidFill>
                  <a:srgbClr val="0070C0"/>
                </a:solidFill>
                <a:latin typeface="Tw Cen MT" panose="020B0602020104020603" pitchFamily="34" charset="0"/>
              </a:rPr>
              <a:t>.”</a:t>
            </a:r>
            <a:endParaRPr lang="en-US" dirty="0">
              <a:solidFill>
                <a:srgbClr val="0070C0"/>
              </a:solidFill>
              <a:latin typeface="Tw Cen MT" panose="020B0602020104020603" pitchFamily="34" charset="0"/>
            </a:endParaRPr>
          </a:p>
        </p:txBody>
      </p:sp>
      <p:sp>
        <p:nvSpPr>
          <p:cNvPr id="6" name="TextBox 5"/>
          <p:cNvSpPr txBox="1"/>
          <p:nvPr/>
        </p:nvSpPr>
        <p:spPr>
          <a:xfrm>
            <a:off x="5762746" y="1714423"/>
            <a:ext cx="2562622" cy="2247424"/>
          </a:xfrm>
          <a:prstGeom prst="wedgeRoundRectCallout">
            <a:avLst>
              <a:gd name="adj1" fmla="val 70431"/>
              <a:gd name="adj2" fmla="val -24457"/>
              <a:gd name="adj3" fmla="val 16667"/>
            </a:avLst>
          </a:prstGeom>
          <a:noFill/>
          <a:ln w="28575">
            <a:solidFill>
              <a:schemeClr val="tx1"/>
            </a:solidFill>
          </a:ln>
        </p:spPr>
        <p:txBody>
          <a:bodyPr wrap="square" rtlCol="0">
            <a:spAutoFit/>
          </a:bodyPr>
          <a:lstStyle/>
          <a:p>
            <a:pPr algn="just"/>
            <a:r>
              <a:rPr lang="en-GB" sz="1400" dirty="0">
                <a:solidFill>
                  <a:srgbClr val="0070C0"/>
                </a:solidFill>
                <a:latin typeface="Tw Cen MT" panose="020B0602020104020603" pitchFamily="34" charset="0"/>
              </a:rPr>
              <a:t>“I pray no man will have to witness that sight again. Such a terrible waste, such a loss of life. We unleashed the first atomic bomb, and I hope there will never be another. I pray that we have learned a lesson for all time. But I'm not sure that we have.”</a:t>
            </a:r>
            <a:endParaRPr lang="en-US" sz="1400" dirty="0">
              <a:solidFill>
                <a:srgbClr val="0070C0"/>
              </a:solidFill>
              <a:latin typeface="Tw Cen MT" panose="020B0602020104020603" pitchFamily="34" charset="0"/>
            </a:endParaRPr>
          </a:p>
        </p:txBody>
      </p:sp>
      <p:sp>
        <p:nvSpPr>
          <p:cNvPr id="7" name="TextBox 6"/>
          <p:cNvSpPr txBox="1"/>
          <p:nvPr/>
        </p:nvSpPr>
        <p:spPr>
          <a:xfrm>
            <a:off x="3712380" y="2225201"/>
            <a:ext cx="1512168" cy="1225868"/>
          </a:xfrm>
          <a:prstGeom prst="wedgeRoundRectCallout">
            <a:avLst/>
          </a:prstGeom>
          <a:noFill/>
        </p:spPr>
        <p:txBody>
          <a:bodyPr wrap="square" rtlCol="0">
            <a:spAutoFit/>
          </a:bodyPr>
          <a:lstStyle/>
          <a:p>
            <a:r>
              <a:rPr lang="en-GB" sz="6600" dirty="0" smtClean="0">
                <a:ln w="0"/>
                <a:solidFill>
                  <a:schemeClr val="accent1"/>
                </a:solidFill>
                <a:effectLst>
                  <a:outerShdw blurRad="38100" dist="25400" dir="5400000" algn="ctr" rotWithShape="0">
                    <a:srgbClr val="6E747A">
                      <a:alpha val="43000"/>
                    </a:srgbClr>
                  </a:outerShdw>
                </a:effectLst>
                <a:latin typeface="Tw Cen MT" panose="020B0602020104020603" pitchFamily="34" charset="0"/>
              </a:rPr>
              <a:t>VS</a:t>
            </a:r>
            <a:endParaRPr lang="en-US" sz="6600" dirty="0">
              <a:ln w="0"/>
              <a:solidFill>
                <a:schemeClr val="accent1"/>
              </a:solidFill>
              <a:effectLst>
                <a:outerShdw blurRad="38100" dist="25400" dir="5400000" algn="ctr" rotWithShape="0">
                  <a:srgbClr val="6E747A">
                    <a:alpha val="43000"/>
                  </a:srgbClr>
                </a:outerShdw>
              </a:effectLst>
              <a:latin typeface="Tw Cen MT" panose="020B0602020104020603" pitchFamily="34" charset="0"/>
            </a:endParaRPr>
          </a:p>
        </p:txBody>
      </p:sp>
      <p:sp>
        <p:nvSpPr>
          <p:cNvPr id="8" name="Rectangle 7"/>
          <p:cNvSpPr/>
          <p:nvPr/>
        </p:nvSpPr>
        <p:spPr>
          <a:xfrm>
            <a:off x="395536" y="6140836"/>
            <a:ext cx="8352928" cy="369332"/>
          </a:xfrm>
          <a:prstGeom prst="rect">
            <a:avLst/>
          </a:prstGeom>
        </p:spPr>
        <p:txBody>
          <a:bodyPr wrap="square">
            <a:spAutoFit/>
          </a:bodyPr>
          <a:lstStyle/>
          <a:p>
            <a:r>
              <a:rPr lang="en-GB" dirty="0">
                <a:solidFill>
                  <a:srgbClr val="0070C0"/>
                </a:solidFill>
                <a:latin typeface="Tw Cen MT" panose="020B0602020104020603" pitchFamily="34" charset="0"/>
              </a:rPr>
              <a:t>Compare Obama’s tone with Truman</a:t>
            </a:r>
            <a:endParaRPr lang="en-GB" dirty="0"/>
          </a:p>
        </p:txBody>
      </p:sp>
      <p:sp>
        <p:nvSpPr>
          <p:cNvPr id="9" name="Rectangle 8"/>
          <p:cNvSpPr/>
          <p:nvPr/>
        </p:nvSpPr>
        <p:spPr>
          <a:xfrm>
            <a:off x="3923928" y="6063892"/>
            <a:ext cx="4572000" cy="523220"/>
          </a:xfrm>
          <a:prstGeom prst="rect">
            <a:avLst/>
          </a:prstGeom>
        </p:spPr>
        <p:txBody>
          <a:bodyPr>
            <a:spAutoFit/>
          </a:bodyPr>
          <a:lstStyle/>
          <a:p>
            <a:pPr marL="45720" indent="0">
              <a:buNone/>
            </a:pPr>
            <a:r>
              <a:rPr lang="en-GB" sz="1400" dirty="0">
                <a:latin typeface="Tw Cen MT" panose="020B0602020104020603" pitchFamily="34" charset="0"/>
                <a:hlinkClick r:id="rId2"/>
              </a:rPr>
              <a:t>https://www.theguardian.com/world/2016/may/27/barack-obama-first-us-president-to-visit-hiroshima-japan</a:t>
            </a:r>
            <a:endParaRPr lang="en-GB" sz="1400" dirty="0">
              <a:latin typeface="Tw Cen MT" panose="020B0602020104020603" pitchFamily="34" charset="0"/>
            </a:endParaRPr>
          </a:p>
        </p:txBody>
      </p:sp>
    </p:spTree>
    <p:extLst>
      <p:ext uri="{BB962C8B-B14F-4D97-AF65-F5344CB8AC3E}">
        <p14:creationId xmlns:p14="http://schemas.microsoft.com/office/powerpoint/2010/main" val="2123693056"/>
      </p:ext>
    </p:extLst>
  </p:cSld>
  <p:clrMapOvr>
    <a:masterClrMapping/>
  </p:clrMapOvr>
</p:sld>
</file>

<file path=ppt/theme/theme1.xml><?xml version="1.0" encoding="utf-8"?>
<a:theme xmlns:a="http://schemas.openxmlformats.org/drawingml/2006/main" name="Basis">
  <a:themeElements>
    <a:clrScheme name="Basis">
      <a:dk1>
        <a:srgbClr val="000000"/>
      </a:dk1>
      <a:lt1>
        <a:sysClr val="window" lastClr="FFFFFF"/>
      </a:lt1>
      <a:dk2>
        <a:srgbClr val="5E5E5E"/>
      </a:dk2>
      <a:lt2>
        <a:srgbClr val="DDDDDD"/>
      </a:lt2>
      <a:accent1>
        <a:srgbClr val="DF5327"/>
      </a:accent1>
      <a:accent2>
        <a:srgbClr val="A6B727"/>
      </a:accent2>
      <a:accent3>
        <a:srgbClr val="FE9E00"/>
      </a:accent3>
      <a:accent4>
        <a:srgbClr val="418AB3"/>
      </a:accent4>
      <a:accent5>
        <a:srgbClr val="D7D447"/>
      </a:accent5>
      <a:accent6>
        <a:srgbClr val="8383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446C221D-F63F-4DD8-B509-CFE168687BF2}"/>
    </a:ext>
  </a:extLst>
</a:theme>
</file>

<file path=docProps/app.xml><?xml version="1.0" encoding="utf-8"?>
<Properties xmlns="http://schemas.openxmlformats.org/officeDocument/2006/extended-properties" xmlns:vt="http://schemas.openxmlformats.org/officeDocument/2006/docPropsVTypes">
  <Template>Basis</Template>
  <TotalTime>8920</TotalTime>
  <Words>1068</Words>
  <Application>Microsoft Office PowerPoint</Application>
  <PresentationFormat>On-screen Show (4:3)</PresentationFormat>
  <Paragraphs>60</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Corbel</vt:lpstr>
      <vt:lpstr>Times New Roman</vt:lpstr>
      <vt:lpstr>Tw Cen MT</vt:lpstr>
      <vt:lpstr>Basis</vt:lpstr>
      <vt:lpstr>Were  the USA Justified in using the atom bomb against Japan?</vt:lpstr>
      <vt:lpstr>Atomic bomb dropped on Hiroshima</vt:lpstr>
      <vt:lpstr>President Truman speaks to the American people</vt:lpstr>
      <vt:lpstr>PowerPoint Presentation</vt:lpstr>
      <vt:lpstr>PowerPoint Presentation</vt:lpstr>
      <vt:lpstr>The impact of the bomb</vt:lpstr>
      <vt:lpstr>PowerPoint Presentation</vt:lpstr>
      <vt:lpstr>Your task:</vt:lpstr>
      <vt:lpstr>How have opinions changed?</vt:lpstr>
      <vt:lpstr>Your task:</vt:lpstr>
    </vt:vector>
  </TitlesOfParts>
  <Company>SCC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catkinson5</dc:creator>
  <cp:lastModifiedBy>Wordsworth, N</cp:lastModifiedBy>
  <cp:revision>55</cp:revision>
  <dcterms:created xsi:type="dcterms:W3CDTF">2011-12-02T08:20:34Z</dcterms:created>
  <dcterms:modified xsi:type="dcterms:W3CDTF">2021-07-05T08:41:29Z</dcterms:modified>
</cp:coreProperties>
</file>