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4"/>
  </p:sldMasterIdLst>
  <p:sldIdLst>
    <p:sldId id="257" r:id="rId5"/>
  </p:sldIdLst>
  <p:sldSz cx="10691813" cy="82804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8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  <a:srgbClr val="F1E8F8"/>
    <a:srgbClr val="E2CFF1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E7239-1CC0-4042-8254-3530498EB0A4}" v="5" dt="2023-05-19T08:04:16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132" y="44"/>
      </p:cViewPr>
      <p:guideLst>
        <p:guide orient="horz" pos="2608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355149"/>
            <a:ext cx="9088041" cy="2882806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4349128"/>
            <a:ext cx="8018860" cy="1999179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47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69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40855"/>
            <a:ext cx="2305422" cy="70172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40855"/>
            <a:ext cx="6782619" cy="7017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7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2064352"/>
            <a:ext cx="9221689" cy="3444416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541353"/>
            <a:ext cx="9221689" cy="181133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1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204273"/>
            <a:ext cx="4544021" cy="525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204273"/>
            <a:ext cx="4544021" cy="525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3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40856"/>
            <a:ext cx="9221689" cy="160049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2029849"/>
            <a:ext cx="4523137" cy="994797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3024646"/>
            <a:ext cx="4523137" cy="4448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2029849"/>
            <a:ext cx="4545413" cy="994797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3024646"/>
            <a:ext cx="4545413" cy="44487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43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72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2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52027"/>
            <a:ext cx="3448388" cy="1932093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192226"/>
            <a:ext cx="5412730" cy="5884451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484120"/>
            <a:ext cx="3448388" cy="4602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52027"/>
            <a:ext cx="3448388" cy="1932093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192226"/>
            <a:ext cx="5412730" cy="5884451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484120"/>
            <a:ext cx="3448388" cy="4602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68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40856"/>
            <a:ext cx="9221689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204273"/>
            <a:ext cx="9221689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674706"/>
            <a:ext cx="2405658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CB954-508F-4E62-AD8F-E45CFA37D88F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674706"/>
            <a:ext cx="3608487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674706"/>
            <a:ext cx="2405658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2D6DC-D895-4258-853E-B45DDBA48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58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Arrow: Left 103">
            <a:extLst>
              <a:ext uri="{FF2B5EF4-FFF2-40B4-BE49-F238E27FC236}">
                <a16:creationId xmlns:a16="http://schemas.microsoft.com/office/drawing/2014/main" id="{98DD2182-F7DF-4B4E-92F5-5E868CF5CDC0}"/>
              </a:ext>
            </a:extLst>
          </p:cNvPr>
          <p:cNvSpPr/>
          <p:nvPr/>
        </p:nvSpPr>
        <p:spPr>
          <a:xfrm rot="5981986">
            <a:off x="6821848" y="1524475"/>
            <a:ext cx="578930" cy="170009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105" name="Arrow: Left 104">
            <a:extLst>
              <a:ext uri="{FF2B5EF4-FFF2-40B4-BE49-F238E27FC236}">
                <a16:creationId xmlns:a16="http://schemas.microsoft.com/office/drawing/2014/main" id="{FDC14186-98E2-40D8-A82C-E0FC4FCEFEB1}"/>
              </a:ext>
            </a:extLst>
          </p:cNvPr>
          <p:cNvSpPr/>
          <p:nvPr/>
        </p:nvSpPr>
        <p:spPr>
          <a:xfrm rot="10800000">
            <a:off x="6616609" y="1575973"/>
            <a:ext cx="985627" cy="190039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D95F8B0-459D-4F16-A25E-FAA8AB11DDBC}"/>
              </a:ext>
            </a:extLst>
          </p:cNvPr>
          <p:cNvSpPr/>
          <p:nvPr/>
        </p:nvSpPr>
        <p:spPr>
          <a:xfrm rot="18000000">
            <a:off x="3942751" y="874204"/>
            <a:ext cx="2439803" cy="2548457"/>
          </a:xfrm>
          <a:custGeom>
            <a:avLst/>
            <a:gdLst>
              <a:gd name="connsiteX0" fmla="*/ 2053787 w 2439803"/>
              <a:gd name="connsiteY0" fmla="*/ 1055276 h 2548457"/>
              <a:gd name="connsiteX1" fmla="*/ 2439803 w 2439803"/>
              <a:gd name="connsiteY1" fmla="*/ 2420259 h 2548457"/>
              <a:gd name="connsiteX2" fmla="*/ 2436940 w 2439803"/>
              <a:gd name="connsiteY2" fmla="*/ 2548457 h 2548457"/>
              <a:gd name="connsiteX3" fmla="*/ 476903 w 2439803"/>
              <a:gd name="connsiteY3" fmla="*/ 2548457 h 2548457"/>
              <a:gd name="connsiteX4" fmla="*/ 0 w 2439803"/>
              <a:gd name="connsiteY4" fmla="*/ 1722437 h 2548457"/>
              <a:gd name="connsiteX5" fmla="*/ 994450 w 2439803"/>
              <a:gd name="connsiteY5" fmla="*/ 0 h 2548457"/>
              <a:gd name="connsiteX6" fmla="*/ 1064685 w 2439803"/>
              <a:gd name="connsiteY6" fmla="*/ 38485 h 2548457"/>
              <a:gd name="connsiteX7" fmla="*/ 2053787 w 2439803"/>
              <a:gd name="connsiteY7" fmla="*/ 1055276 h 254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9803" h="2548457">
                <a:moveTo>
                  <a:pt x="2053787" y="1055276"/>
                </a:moveTo>
                <a:cubicBezTo>
                  <a:pt x="2302739" y="1486473"/>
                  <a:pt x="2427724" y="1955224"/>
                  <a:pt x="2439803" y="2420259"/>
                </a:cubicBezTo>
                <a:lnTo>
                  <a:pt x="2436940" y="2548457"/>
                </a:lnTo>
                <a:lnTo>
                  <a:pt x="476903" y="2548457"/>
                </a:lnTo>
                <a:lnTo>
                  <a:pt x="0" y="1722437"/>
                </a:lnTo>
                <a:lnTo>
                  <a:pt x="994450" y="0"/>
                </a:lnTo>
                <a:lnTo>
                  <a:pt x="1064685" y="38485"/>
                </a:lnTo>
                <a:cubicBezTo>
                  <a:pt x="1461378" y="281463"/>
                  <a:pt x="1804836" y="624080"/>
                  <a:pt x="2053787" y="1055276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6148E76-7CED-48CB-9C34-91EAFE9BA674}"/>
              </a:ext>
            </a:extLst>
          </p:cNvPr>
          <p:cNvSpPr/>
          <p:nvPr/>
        </p:nvSpPr>
        <p:spPr>
          <a:xfrm rot="18000000">
            <a:off x="2395523" y="2242133"/>
            <a:ext cx="2804547" cy="2106952"/>
          </a:xfrm>
          <a:custGeom>
            <a:avLst/>
            <a:gdLst>
              <a:gd name="connsiteX0" fmla="*/ 2804547 w 2804547"/>
              <a:gd name="connsiteY0" fmla="*/ 361252 h 2106952"/>
              <a:gd name="connsiteX1" fmla="*/ 1825191 w 2804547"/>
              <a:gd name="connsiteY1" fmla="*/ 2057545 h 2106952"/>
              <a:gd name="connsiteX2" fmla="*/ 1002065 w 2804547"/>
              <a:gd name="connsiteY2" fmla="*/ 2106952 h 2106952"/>
              <a:gd name="connsiteX3" fmla="*/ 0 w 2804547"/>
              <a:gd name="connsiteY3" fmla="*/ 371325 h 2106952"/>
              <a:gd name="connsiteX4" fmla="*/ 101664 w 2804547"/>
              <a:gd name="connsiteY4" fmla="*/ 316008 h 2106952"/>
              <a:gd name="connsiteX5" fmla="*/ 2678897 w 2804547"/>
              <a:gd name="connsiteY5" fmla="*/ 292402 h 2106952"/>
              <a:gd name="connsiteX6" fmla="*/ 2804547 w 2804547"/>
              <a:gd name="connsiteY6" fmla="*/ 361252 h 210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4547" h="2106952">
                <a:moveTo>
                  <a:pt x="2804547" y="361252"/>
                </a:moveTo>
                <a:lnTo>
                  <a:pt x="1825191" y="2057545"/>
                </a:lnTo>
                <a:lnTo>
                  <a:pt x="1002065" y="2106952"/>
                </a:lnTo>
                <a:lnTo>
                  <a:pt x="0" y="371325"/>
                </a:lnTo>
                <a:lnTo>
                  <a:pt x="101664" y="316008"/>
                </a:lnTo>
                <a:cubicBezTo>
                  <a:pt x="934424" y="-110103"/>
                  <a:pt x="1887855" y="-92690"/>
                  <a:pt x="2678897" y="292402"/>
                </a:cubicBezTo>
                <a:lnTo>
                  <a:pt x="2804547" y="361252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039EE85-4B2C-4611-AB54-5D27FEE3C3D2}"/>
              </a:ext>
            </a:extLst>
          </p:cNvPr>
          <p:cNvSpPr/>
          <p:nvPr/>
        </p:nvSpPr>
        <p:spPr>
          <a:xfrm rot="18000000">
            <a:off x="6138068" y="2207815"/>
            <a:ext cx="2415244" cy="2383076"/>
          </a:xfrm>
          <a:custGeom>
            <a:avLst/>
            <a:gdLst>
              <a:gd name="connsiteX0" fmla="*/ 2415244 w 2415244"/>
              <a:gd name="connsiteY0" fmla="*/ 4674 h 2383076"/>
              <a:gd name="connsiteX1" fmla="*/ 2413120 w 2415244"/>
              <a:gd name="connsiteY1" fmla="*/ 99786 h 2383076"/>
              <a:gd name="connsiteX2" fmla="*/ 1104060 w 2415244"/>
              <a:gd name="connsiteY2" fmla="*/ 2319932 h 2383076"/>
              <a:gd name="connsiteX3" fmla="*/ 1000810 w 2415244"/>
              <a:gd name="connsiteY3" fmla="*/ 2383076 h 2383076"/>
              <a:gd name="connsiteX4" fmla="*/ 0 w 2415244"/>
              <a:gd name="connsiteY4" fmla="*/ 649621 h 2383076"/>
              <a:gd name="connsiteX5" fmla="*/ 428915 w 2415244"/>
              <a:gd name="connsiteY5" fmla="*/ 0 h 2383076"/>
              <a:gd name="connsiteX6" fmla="*/ 428915 w 2415244"/>
              <a:gd name="connsiteY6" fmla="*/ 4674 h 2383076"/>
              <a:gd name="connsiteX7" fmla="*/ 2415244 w 2415244"/>
              <a:gd name="connsiteY7" fmla="*/ 4674 h 238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5244" h="2383076">
                <a:moveTo>
                  <a:pt x="2415244" y="4674"/>
                </a:moveTo>
                <a:lnTo>
                  <a:pt x="2413120" y="99786"/>
                </a:lnTo>
                <a:cubicBezTo>
                  <a:pt x="2351098" y="977393"/>
                  <a:pt x="1889463" y="1811796"/>
                  <a:pt x="1104060" y="2319932"/>
                </a:cubicBezTo>
                <a:lnTo>
                  <a:pt x="1000810" y="2383076"/>
                </a:lnTo>
                <a:lnTo>
                  <a:pt x="0" y="649621"/>
                </a:lnTo>
                <a:lnTo>
                  <a:pt x="428915" y="0"/>
                </a:lnTo>
                <a:lnTo>
                  <a:pt x="428915" y="4674"/>
                </a:lnTo>
                <a:lnTo>
                  <a:pt x="2415244" y="467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7C133DA-2981-40C5-88D5-A406BBFBB3F2}"/>
              </a:ext>
            </a:extLst>
          </p:cNvPr>
          <p:cNvSpPr/>
          <p:nvPr/>
        </p:nvSpPr>
        <p:spPr>
          <a:xfrm rot="18000000">
            <a:off x="2226288" y="3808066"/>
            <a:ext cx="2418697" cy="2389999"/>
          </a:xfrm>
          <a:custGeom>
            <a:avLst/>
            <a:gdLst>
              <a:gd name="connsiteX0" fmla="*/ 1419143 w 2418697"/>
              <a:gd name="connsiteY0" fmla="*/ 0 h 2389999"/>
              <a:gd name="connsiteX1" fmla="*/ 2418697 w 2418697"/>
              <a:gd name="connsiteY1" fmla="*/ 1731280 h 2389999"/>
              <a:gd name="connsiteX2" fmla="*/ 1983776 w 2418697"/>
              <a:gd name="connsiteY2" fmla="*/ 2389999 h 2389999"/>
              <a:gd name="connsiteX3" fmla="*/ 0 w 2418697"/>
              <a:gd name="connsiteY3" fmla="*/ 2389999 h 2389999"/>
              <a:gd name="connsiteX4" fmla="*/ 2322 w 2418697"/>
              <a:gd name="connsiteY4" fmla="*/ 2286049 h 2389999"/>
              <a:gd name="connsiteX5" fmla="*/ 1311382 w 2418697"/>
              <a:gd name="connsiteY5" fmla="*/ 65903 h 2389999"/>
              <a:gd name="connsiteX6" fmla="*/ 1419143 w 2418697"/>
              <a:gd name="connsiteY6" fmla="*/ 0 h 238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8697" h="2389999">
                <a:moveTo>
                  <a:pt x="1419143" y="0"/>
                </a:moveTo>
                <a:lnTo>
                  <a:pt x="2418697" y="1731280"/>
                </a:lnTo>
                <a:lnTo>
                  <a:pt x="1983776" y="2389999"/>
                </a:lnTo>
                <a:lnTo>
                  <a:pt x="0" y="2389999"/>
                </a:lnTo>
                <a:lnTo>
                  <a:pt x="2322" y="2286049"/>
                </a:lnTo>
                <a:cubicBezTo>
                  <a:pt x="64343" y="1408441"/>
                  <a:pt x="525979" y="574039"/>
                  <a:pt x="1311382" y="65903"/>
                </a:cubicBezTo>
                <a:lnTo>
                  <a:pt x="141914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1A31E1D-C156-49CA-A04E-F669F175E9DC}"/>
              </a:ext>
            </a:extLst>
          </p:cNvPr>
          <p:cNvSpPr/>
          <p:nvPr/>
        </p:nvSpPr>
        <p:spPr>
          <a:xfrm rot="18000000">
            <a:off x="5587859" y="4046663"/>
            <a:ext cx="2796802" cy="2107307"/>
          </a:xfrm>
          <a:custGeom>
            <a:avLst/>
            <a:gdLst>
              <a:gd name="connsiteX0" fmla="*/ 1795992 w 2796802"/>
              <a:gd name="connsiteY0" fmla="*/ 0 h 2107307"/>
              <a:gd name="connsiteX1" fmla="*/ 2796802 w 2796802"/>
              <a:gd name="connsiteY1" fmla="*/ 1733454 h 2107307"/>
              <a:gd name="connsiteX2" fmla="*/ 2690494 w 2796802"/>
              <a:gd name="connsiteY2" fmla="*/ 1791299 h 2107307"/>
              <a:gd name="connsiteX3" fmla="*/ 113261 w 2796802"/>
              <a:gd name="connsiteY3" fmla="*/ 1814905 h 2107307"/>
              <a:gd name="connsiteX4" fmla="*/ 0 w 2796802"/>
              <a:gd name="connsiteY4" fmla="*/ 1752843 h 2107307"/>
              <a:gd name="connsiteX5" fmla="*/ 983861 w 2796802"/>
              <a:gd name="connsiteY5" fmla="*/ 48746 h 2107307"/>
              <a:gd name="connsiteX6" fmla="*/ 1795992 w 2796802"/>
              <a:gd name="connsiteY6" fmla="*/ 0 h 2107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96802" h="2107307">
                <a:moveTo>
                  <a:pt x="1795992" y="0"/>
                </a:moveTo>
                <a:lnTo>
                  <a:pt x="2796802" y="1733454"/>
                </a:lnTo>
                <a:lnTo>
                  <a:pt x="2690494" y="1791299"/>
                </a:lnTo>
                <a:cubicBezTo>
                  <a:pt x="1857734" y="2217410"/>
                  <a:pt x="904302" y="2199996"/>
                  <a:pt x="113261" y="1814905"/>
                </a:cubicBezTo>
                <a:lnTo>
                  <a:pt x="0" y="1752843"/>
                </a:lnTo>
                <a:lnTo>
                  <a:pt x="983861" y="48746"/>
                </a:lnTo>
                <a:lnTo>
                  <a:pt x="1795992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BC2B5A-7F08-48BD-BDE9-1ECC933B2E88}"/>
              </a:ext>
            </a:extLst>
          </p:cNvPr>
          <p:cNvSpPr/>
          <p:nvPr/>
        </p:nvSpPr>
        <p:spPr>
          <a:xfrm rot="18000000">
            <a:off x="4402126" y="4982130"/>
            <a:ext cx="2447956" cy="2546408"/>
          </a:xfrm>
          <a:custGeom>
            <a:avLst/>
            <a:gdLst>
              <a:gd name="connsiteX0" fmla="*/ 1968001 w 2447956"/>
              <a:gd name="connsiteY0" fmla="*/ 0 h 2546408"/>
              <a:gd name="connsiteX1" fmla="*/ 2447956 w 2447956"/>
              <a:gd name="connsiteY1" fmla="*/ 831306 h 2546408"/>
              <a:gd name="connsiteX2" fmla="*/ 1457742 w 2447956"/>
              <a:gd name="connsiteY2" fmla="*/ 2546408 h 2546408"/>
              <a:gd name="connsiteX3" fmla="*/ 1375118 w 2447956"/>
              <a:gd name="connsiteY3" fmla="*/ 2501133 h 2546408"/>
              <a:gd name="connsiteX4" fmla="*/ 386015 w 2447956"/>
              <a:gd name="connsiteY4" fmla="*/ 1484342 h 2546408"/>
              <a:gd name="connsiteX5" fmla="*/ 0 w 2447956"/>
              <a:gd name="connsiteY5" fmla="*/ 119359 h 2546408"/>
              <a:gd name="connsiteX6" fmla="*/ 2666 w 2447956"/>
              <a:gd name="connsiteY6" fmla="*/ 0 h 2546408"/>
              <a:gd name="connsiteX7" fmla="*/ 1968001 w 2447956"/>
              <a:gd name="connsiteY7" fmla="*/ 0 h 2546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47956" h="2546408">
                <a:moveTo>
                  <a:pt x="1968001" y="0"/>
                </a:moveTo>
                <a:lnTo>
                  <a:pt x="2447956" y="831306"/>
                </a:lnTo>
                <a:lnTo>
                  <a:pt x="1457742" y="2546408"/>
                </a:lnTo>
                <a:lnTo>
                  <a:pt x="1375118" y="2501133"/>
                </a:lnTo>
                <a:cubicBezTo>
                  <a:pt x="978424" y="2258155"/>
                  <a:pt x="634967" y="1915539"/>
                  <a:pt x="386015" y="1484342"/>
                </a:cubicBezTo>
                <a:cubicBezTo>
                  <a:pt x="137064" y="1053146"/>
                  <a:pt x="12078" y="584395"/>
                  <a:pt x="0" y="119359"/>
                </a:cubicBezTo>
                <a:lnTo>
                  <a:pt x="2666" y="0"/>
                </a:lnTo>
                <a:lnTo>
                  <a:pt x="19680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FE3FEE-BA77-441E-BEE4-4EB818B0DF3E}"/>
              </a:ext>
            </a:extLst>
          </p:cNvPr>
          <p:cNvSpPr txBox="1"/>
          <p:nvPr/>
        </p:nvSpPr>
        <p:spPr>
          <a:xfrm>
            <a:off x="4198116" y="1833050"/>
            <a:ext cx="2444414" cy="10575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dirty="0">
                <a:solidFill>
                  <a:schemeClr val="tx2">
                    <a:lumMod val="50000"/>
                  </a:schemeClr>
                </a:solidFill>
              </a:rPr>
              <a:t>Unconditional Offer Holder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You are holding an unconditional place as your firm choice, </a:t>
            </a:r>
            <a:br>
              <a:rPr lang="en-GB" sz="1200" dirty="0">
                <a:solidFill>
                  <a:schemeClr val="bg1"/>
                </a:solidFill>
              </a:rPr>
            </a:br>
            <a:r>
              <a:rPr lang="en-GB" sz="1200" dirty="0">
                <a:solidFill>
                  <a:schemeClr val="bg1"/>
                </a:solidFill>
              </a:rPr>
              <a:t>and this has been marked </a:t>
            </a:r>
            <a:br>
              <a:rPr lang="en-GB" sz="1200" dirty="0">
                <a:solidFill>
                  <a:schemeClr val="bg1"/>
                </a:solidFill>
              </a:rPr>
            </a:br>
            <a:r>
              <a:rPr lang="en-GB" sz="1200" dirty="0">
                <a:solidFill>
                  <a:schemeClr val="bg1"/>
                </a:solidFill>
              </a:rPr>
              <a:t>as confirmed.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EEB5E96-A039-4A35-8C9B-E442EF070CD0}"/>
              </a:ext>
            </a:extLst>
          </p:cNvPr>
          <p:cNvSpPr txBox="1"/>
          <p:nvPr/>
        </p:nvSpPr>
        <p:spPr>
          <a:xfrm>
            <a:off x="6143246" y="2656143"/>
            <a:ext cx="1956418" cy="130380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dirty="0">
                <a:solidFill>
                  <a:schemeClr val="accent5">
                    <a:lumMod val="50000"/>
                  </a:schemeClr>
                </a:solidFill>
              </a:rPr>
              <a:t>Conditional Offer Holder Grades Met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You are holding a conditional firm or insurance place, and your place has been marked as confirmed.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7BEE70A-F7EF-4BFC-8075-4318CF10B541}"/>
              </a:ext>
            </a:extLst>
          </p:cNvPr>
          <p:cNvSpPr txBox="1"/>
          <p:nvPr/>
        </p:nvSpPr>
        <p:spPr>
          <a:xfrm>
            <a:off x="6246073" y="4447096"/>
            <a:ext cx="1780674" cy="130380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dirty="0">
                <a:solidFill>
                  <a:schemeClr val="accent6">
                    <a:lumMod val="50000"/>
                  </a:schemeClr>
                </a:solidFill>
              </a:rPr>
              <a:t>Exceeded Predicted Grades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Your summer grades are higher than those originally predicted on your UCAS application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A17577A-4A5D-4929-AF1A-10DC16ED63DF}"/>
              </a:ext>
            </a:extLst>
          </p:cNvPr>
          <p:cNvSpPr txBox="1"/>
          <p:nvPr/>
        </p:nvSpPr>
        <p:spPr>
          <a:xfrm>
            <a:off x="4499637" y="5504284"/>
            <a:ext cx="1780674" cy="111914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dirty="0">
                <a:solidFill>
                  <a:schemeClr val="accent2">
                    <a:lumMod val="50000"/>
                  </a:schemeClr>
                </a:solidFill>
              </a:rPr>
              <a:t>No Longer Want </a:t>
            </a:r>
            <a:br>
              <a:rPr lang="en-GB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sz="1600" dirty="0">
                <a:solidFill>
                  <a:schemeClr val="accent2">
                    <a:lumMod val="50000"/>
                  </a:schemeClr>
                </a:solidFill>
              </a:rPr>
              <a:t>to Go to University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You have decided that you do not wish to go to university in this cycle.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F5CF12-967E-4EB5-87D8-42130C2F2F33}"/>
              </a:ext>
            </a:extLst>
          </p:cNvPr>
          <p:cNvSpPr txBox="1"/>
          <p:nvPr/>
        </p:nvSpPr>
        <p:spPr>
          <a:xfrm>
            <a:off x="2785956" y="4292958"/>
            <a:ext cx="1780674" cy="175432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Missed Grades</a:t>
            </a:r>
          </a:p>
          <a:p>
            <a:pPr algn="ctr"/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Place Unsuccessful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Your grades were not high enough for your place to be confirmed, and your choices have been marked as unsuccessful</a:t>
            </a:r>
          </a:p>
          <a:p>
            <a:pPr algn="ctr"/>
            <a:endParaRPr lang="en-GB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69E4A43-79B9-49AD-BC7E-AA66AF5DB8C0}"/>
              </a:ext>
            </a:extLst>
          </p:cNvPr>
          <p:cNvSpPr txBox="1"/>
          <p:nvPr/>
        </p:nvSpPr>
        <p:spPr>
          <a:xfrm>
            <a:off x="2753508" y="2568059"/>
            <a:ext cx="1780674" cy="15696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600" dirty="0">
                <a:solidFill>
                  <a:srgbClr val="7030A0"/>
                </a:solidFill>
              </a:rPr>
              <a:t>Missed Grades</a:t>
            </a:r>
          </a:p>
          <a:p>
            <a:pPr algn="ctr"/>
            <a:r>
              <a:rPr lang="en-GB" sz="1600" dirty="0">
                <a:solidFill>
                  <a:srgbClr val="7030A0"/>
                </a:solidFill>
              </a:rPr>
              <a:t>Place Confirmed or Awaiting Decision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</a:rPr>
              <a:t>You have not gained the entry requirements but your have not been released into clearing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39AFB0-80E1-7153-A4A8-BBC110AEA5F4}"/>
              </a:ext>
            </a:extLst>
          </p:cNvPr>
          <p:cNvGrpSpPr/>
          <p:nvPr/>
        </p:nvGrpSpPr>
        <p:grpSpPr>
          <a:xfrm>
            <a:off x="139732" y="182338"/>
            <a:ext cx="4794216" cy="837113"/>
            <a:chOff x="139732" y="107907"/>
            <a:chExt cx="4794216" cy="837113"/>
          </a:xfrm>
        </p:grpSpPr>
        <p:sp>
          <p:nvSpPr>
            <p:cNvPr id="52" name="Text Placeholder 85">
              <a:extLst>
                <a:ext uri="{FF2B5EF4-FFF2-40B4-BE49-F238E27FC236}">
                  <a16:creationId xmlns:a16="http://schemas.microsoft.com/office/drawing/2014/main" id="{D45B6396-1808-4C2A-A200-961F599B7DD5}"/>
                </a:ext>
              </a:extLst>
            </p:cNvPr>
            <p:cNvSpPr txBox="1">
              <a:spLocks/>
            </p:cNvSpPr>
            <p:nvPr/>
          </p:nvSpPr>
          <p:spPr>
            <a:xfrm>
              <a:off x="139732" y="107907"/>
              <a:ext cx="4794216" cy="3497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lIns="36000" tIns="36000" rIns="108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2000" dirty="0">
                  <a:solidFill>
                    <a:schemeClr val="tx2">
                      <a:lumMod val="50000"/>
                    </a:schemeClr>
                  </a:solidFill>
                </a:rPr>
                <a:t>Congratulations! </a:t>
              </a:r>
            </a:p>
          </p:txBody>
        </p:sp>
        <p:sp>
          <p:nvSpPr>
            <p:cNvPr id="53" name="Picture Placeholder 109">
              <a:extLst>
                <a:ext uri="{FF2B5EF4-FFF2-40B4-BE49-F238E27FC236}">
                  <a16:creationId xmlns:a16="http://schemas.microsoft.com/office/drawing/2014/main" id="{D7C940F5-2CF9-4C9B-B6C0-4FCADCA5DD11}"/>
                </a:ext>
              </a:extLst>
            </p:cNvPr>
            <p:cNvSpPr txBox="1">
              <a:spLocks/>
            </p:cNvSpPr>
            <p:nvPr/>
          </p:nvSpPr>
          <p:spPr>
            <a:xfrm>
              <a:off x="139735" y="415269"/>
              <a:ext cx="4794213" cy="5297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lIns="36000" tIns="36000" rIns="108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If either your firm choice (or your insurance if you missed your firm offer) is marked </a:t>
              </a:r>
              <a:r>
                <a:rPr lang="en-US" sz="1100" b="1" u="sng" dirty="0"/>
                <a:t>unconditional</a:t>
              </a:r>
              <a:r>
                <a:rPr lang="en-US" sz="1100" dirty="0"/>
                <a:t>, your place is secure. Make sure you check your emails (including junk mailbox) for info from the unis</a:t>
              </a:r>
              <a:endParaRPr lang="ru-RU" sz="1100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07AFF88-4054-441B-A161-5FABEEE8B273}"/>
              </a:ext>
            </a:extLst>
          </p:cNvPr>
          <p:cNvGrpSpPr/>
          <p:nvPr/>
        </p:nvGrpSpPr>
        <p:grpSpPr>
          <a:xfrm>
            <a:off x="5075211" y="187300"/>
            <a:ext cx="5459172" cy="943980"/>
            <a:chOff x="4838431" y="1195422"/>
            <a:chExt cx="1338153" cy="97249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4" name="Text Placeholder 85">
              <a:extLst>
                <a:ext uri="{FF2B5EF4-FFF2-40B4-BE49-F238E27FC236}">
                  <a16:creationId xmlns:a16="http://schemas.microsoft.com/office/drawing/2014/main" id="{E4332B78-D0FF-48EB-9A53-CC18665EE6DD}"/>
                </a:ext>
              </a:extLst>
            </p:cNvPr>
            <p:cNvSpPr txBox="1">
              <a:spLocks/>
            </p:cNvSpPr>
            <p:nvPr/>
          </p:nvSpPr>
          <p:spPr>
            <a:xfrm>
              <a:off x="4838431" y="1195422"/>
              <a:ext cx="1338153" cy="331730"/>
            </a:xfrm>
            <a:prstGeom prst="rect">
              <a:avLst/>
            </a:prstGeom>
            <a:grpFill/>
          </p:spPr>
          <p:txBody>
            <a:bodyPr wrap="square" lIns="108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Want to Change Uni?</a:t>
              </a:r>
            </a:p>
          </p:txBody>
        </p:sp>
        <p:sp>
          <p:nvSpPr>
            <p:cNvPr id="55" name="Picture Placeholder 109">
              <a:extLst>
                <a:ext uri="{FF2B5EF4-FFF2-40B4-BE49-F238E27FC236}">
                  <a16:creationId xmlns:a16="http://schemas.microsoft.com/office/drawing/2014/main" id="{38D71AAC-241F-46B8-9216-D52730FEA611}"/>
                </a:ext>
              </a:extLst>
            </p:cNvPr>
            <p:cNvSpPr txBox="1">
              <a:spLocks/>
            </p:cNvSpPr>
            <p:nvPr/>
          </p:nvSpPr>
          <p:spPr>
            <a:xfrm>
              <a:off x="4838431" y="1465212"/>
              <a:ext cx="1338153" cy="702707"/>
            </a:xfrm>
            <a:prstGeom prst="rect">
              <a:avLst/>
            </a:prstGeom>
            <a:grpFill/>
          </p:spPr>
          <p:txBody>
            <a:bodyPr wrap="square" lIns="108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1100" dirty="0"/>
                <a:t>Discouraged at this stage, but if you are sure you want to apply to other unis, self-release into Clearing by using (NB this cannot be undone) the “decline your place” button. You can do this from July 5</a:t>
              </a:r>
              <a:r>
                <a:rPr lang="en-US" sz="1100" baseline="30000" dirty="0"/>
                <a:t>th</a:t>
              </a:r>
              <a:r>
                <a:rPr lang="en-US" sz="1100" dirty="0"/>
                <a:t>. NB – if accepted on your firm choice, your insurance choice is automatically declined, so you have to contact them to see if they have space, if you now wish to go there. </a:t>
              </a:r>
              <a:endParaRPr lang="ru-RU" sz="1100" dirty="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6565688-BBF8-4C1F-8E97-A8BC7BECF547}"/>
              </a:ext>
            </a:extLst>
          </p:cNvPr>
          <p:cNvGrpSpPr/>
          <p:nvPr/>
        </p:nvGrpSpPr>
        <p:grpSpPr>
          <a:xfrm>
            <a:off x="7702394" y="1585616"/>
            <a:ext cx="2831942" cy="831699"/>
            <a:chOff x="5155740" y="1549748"/>
            <a:chExt cx="1414520" cy="831699"/>
          </a:xfrm>
        </p:grpSpPr>
        <p:sp>
          <p:nvSpPr>
            <p:cNvPr id="58" name="Text Placeholder 85">
              <a:extLst>
                <a:ext uri="{FF2B5EF4-FFF2-40B4-BE49-F238E27FC236}">
                  <a16:creationId xmlns:a16="http://schemas.microsoft.com/office/drawing/2014/main" id="{030372EF-021B-462C-90BA-D5183F058EB4}"/>
                </a:ext>
              </a:extLst>
            </p:cNvPr>
            <p:cNvSpPr txBox="1">
              <a:spLocks/>
            </p:cNvSpPr>
            <p:nvPr/>
          </p:nvSpPr>
          <p:spPr>
            <a:xfrm>
              <a:off x="5155740" y="1549748"/>
              <a:ext cx="1414520" cy="3220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Change Course? </a:t>
              </a:r>
            </a:p>
          </p:txBody>
        </p:sp>
        <p:sp>
          <p:nvSpPr>
            <p:cNvPr id="59" name="Picture Placeholder 109">
              <a:extLst>
                <a:ext uri="{FF2B5EF4-FFF2-40B4-BE49-F238E27FC236}">
                  <a16:creationId xmlns:a16="http://schemas.microsoft.com/office/drawing/2014/main" id="{C50973D1-BD51-4F8F-A0CC-138E4CA9D7BE}"/>
                </a:ext>
              </a:extLst>
            </p:cNvPr>
            <p:cNvSpPr txBox="1">
              <a:spLocks/>
            </p:cNvSpPr>
            <p:nvPr/>
          </p:nvSpPr>
          <p:spPr>
            <a:xfrm>
              <a:off x="5155740" y="1851696"/>
              <a:ext cx="1414454" cy="52975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1100" dirty="0"/>
                <a:t>If you want to go to the same uni but a different course, contact the uni to discuss this. There is no guarantee it will be possible, but you can ask.</a:t>
              </a:r>
              <a:endParaRPr lang="ru-RU" sz="1100" dirty="0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38B6D2D-0B5A-4E95-B06D-E91081C8DB16}"/>
              </a:ext>
            </a:extLst>
          </p:cNvPr>
          <p:cNvGrpSpPr/>
          <p:nvPr/>
        </p:nvGrpSpPr>
        <p:grpSpPr>
          <a:xfrm>
            <a:off x="8374703" y="2828077"/>
            <a:ext cx="2159634" cy="1439719"/>
            <a:chOff x="2983086" y="561384"/>
            <a:chExt cx="1301371" cy="1439719"/>
          </a:xfrm>
        </p:grpSpPr>
        <p:sp>
          <p:nvSpPr>
            <p:cNvPr id="63" name="Text Placeholder 85">
              <a:extLst>
                <a:ext uri="{FF2B5EF4-FFF2-40B4-BE49-F238E27FC236}">
                  <a16:creationId xmlns:a16="http://schemas.microsoft.com/office/drawing/2014/main" id="{9C94B8A3-B0C4-4F98-A9EE-739D45EF7F2D}"/>
                </a:ext>
              </a:extLst>
            </p:cNvPr>
            <p:cNvSpPr txBox="1">
              <a:spLocks/>
            </p:cNvSpPr>
            <p:nvPr/>
          </p:nvSpPr>
          <p:spPr>
            <a:xfrm>
              <a:off x="2987719" y="561384"/>
              <a:ext cx="1296738" cy="3220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</a:rPr>
                <a:t>Congratulations </a:t>
              </a:r>
            </a:p>
          </p:txBody>
        </p:sp>
        <p:sp>
          <p:nvSpPr>
            <p:cNvPr id="64" name="Picture Placeholder 109">
              <a:extLst>
                <a:ext uri="{FF2B5EF4-FFF2-40B4-BE49-F238E27FC236}">
                  <a16:creationId xmlns:a16="http://schemas.microsoft.com/office/drawing/2014/main" id="{04273292-80F0-4905-B125-F890EAEED407}"/>
                </a:ext>
              </a:extLst>
            </p:cNvPr>
            <p:cNvSpPr txBox="1">
              <a:spLocks/>
            </p:cNvSpPr>
            <p:nvPr/>
          </p:nvSpPr>
          <p:spPr>
            <a:xfrm>
              <a:off x="2983086" y="861954"/>
              <a:ext cx="1301291" cy="113914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1100" dirty="0"/>
                <a:t>If either your firm choice (or your insurance - if you missed your firm offer) is now confirmed (marked as unconditional), your place is secure. Make sure you check your emails (including junk mailbox) for info from the unis</a:t>
              </a:r>
              <a:endParaRPr lang="ru-RU" sz="1100" dirty="0"/>
            </a:p>
          </p:txBody>
        </p:sp>
      </p:grpSp>
      <p:sp>
        <p:nvSpPr>
          <p:cNvPr id="66" name="Text Placeholder 85">
            <a:extLst>
              <a:ext uri="{FF2B5EF4-FFF2-40B4-BE49-F238E27FC236}">
                <a16:creationId xmlns:a16="http://schemas.microsoft.com/office/drawing/2014/main" id="{78130412-2845-4005-879C-4CEA874C8FE8}"/>
              </a:ext>
            </a:extLst>
          </p:cNvPr>
          <p:cNvSpPr txBox="1">
            <a:spLocks/>
          </p:cNvSpPr>
          <p:nvPr/>
        </p:nvSpPr>
        <p:spPr>
          <a:xfrm>
            <a:off x="8416701" y="5192184"/>
            <a:ext cx="2117636" cy="3220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36000" tIns="36000" rIns="36000" bIns="36000" anchor="ctr" anchorCtr="0">
            <a:spAutoFit/>
          </a:bodyPr>
          <a:lstStyle>
            <a:lvl1pPr marL="0" indent="0" algn="ctr" defTabSz="1069208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1800" b="1" kern="120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801906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bg2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bg2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bg2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bg2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Clearing</a:t>
            </a:r>
          </a:p>
        </p:txBody>
      </p:sp>
      <p:sp>
        <p:nvSpPr>
          <p:cNvPr id="67" name="Picture Placeholder 109">
            <a:extLst>
              <a:ext uri="{FF2B5EF4-FFF2-40B4-BE49-F238E27FC236}">
                <a16:creationId xmlns:a16="http://schemas.microsoft.com/office/drawing/2014/main" id="{27ECF42A-5A57-4754-8CD8-A8C894C98AF0}"/>
              </a:ext>
            </a:extLst>
          </p:cNvPr>
          <p:cNvSpPr txBox="1">
            <a:spLocks/>
          </p:cNvSpPr>
          <p:nvPr/>
        </p:nvSpPr>
        <p:spPr>
          <a:xfrm>
            <a:off x="8416701" y="5507137"/>
            <a:ext cx="2117636" cy="2511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36000" tIns="36000" rIns="36000" bIns="36000" anchor="ctr" anchorCtr="0">
            <a:spAutoFit/>
          </a:bodyPr>
          <a:lstStyle>
            <a:lvl1pPr marL="0" indent="0" algn="ctr" defTabSz="1069208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1200" kern="1200">
                <a:solidFill>
                  <a:srgbClr val="1A1A1A"/>
                </a:solidFill>
                <a:latin typeface="+mn-lt"/>
                <a:ea typeface="+mn-ea"/>
                <a:cs typeface="+mn-cs"/>
              </a:defRPr>
            </a:lvl1pPr>
            <a:lvl2pPr marL="801906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510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114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5718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322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You </a:t>
            </a:r>
            <a:r>
              <a:rPr lang="en-US" sz="1100" i="1" dirty="0"/>
              <a:t>can</a:t>
            </a:r>
            <a:r>
              <a:rPr lang="en-US" sz="1100" dirty="0"/>
              <a:t> contact universities with higher entry requirements than your original predictions, to see if they have space. If they do and they say they would offer you a place, you will then apply through Clearing. Do NOT enter Clearing until you are sure you want to do this/have an offer from another university. Entering Clearing will lose your current offers. </a:t>
            </a:r>
          </a:p>
          <a:p>
            <a:pPr algn="l"/>
            <a:r>
              <a:rPr lang="en-US" sz="1100" dirty="0"/>
              <a:t>If you decline your place, you can use Clearing Plus, which will automatically show you potential options. </a:t>
            </a:r>
            <a:endParaRPr lang="ru-RU" sz="1100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3BFB47E-5364-4588-841E-6E103F7D8B6B}"/>
              </a:ext>
            </a:extLst>
          </p:cNvPr>
          <p:cNvGrpSpPr/>
          <p:nvPr/>
        </p:nvGrpSpPr>
        <p:grpSpPr>
          <a:xfrm>
            <a:off x="3909246" y="7401957"/>
            <a:ext cx="2930644" cy="617012"/>
            <a:chOff x="4684560" y="8477868"/>
            <a:chExt cx="1268691" cy="617012"/>
          </a:xfrm>
        </p:grpSpPr>
        <p:sp>
          <p:nvSpPr>
            <p:cNvPr id="72" name="Text Placeholder 85">
              <a:extLst>
                <a:ext uri="{FF2B5EF4-FFF2-40B4-BE49-F238E27FC236}">
                  <a16:creationId xmlns:a16="http://schemas.microsoft.com/office/drawing/2014/main" id="{E781C23C-A313-4A97-A152-A38918AA7FA4}"/>
                </a:ext>
              </a:extLst>
            </p:cNvPr>
            <p:cNvSpPr txBox="1">
              <a:spLocks/>
            </p:cNvSpPr>
            <p:nvPr/>
          </p:nvSpPr>
          <p:spPr>
            <a:xfrm>
              <a:off x="4684560" y="8477868"/>
              <a:ext cx="1268691" cy="3220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Withdraw</a:t>
              </a:r>
            </a:p>
          </p:txBody>
        </p:sp>
        <p:sp>
          <p:nvSpPr>
            <p:cNvPr id="73" name="Picture Placeholder 109">
              <a:extLst>
                <a:ext uri="{FF2B5EF4-FFF2-40B4-BE49-F238E27FC236}">
                  <a16:creationId xmlns:a16="http://schemas.microsoft.com/office/drawing/2014/main" id="{5DD3DCC7-CA4A-4771-8B86-860091250293}"/>
                </a:ext>
              </a:extLst>
            </p:cNvPr>
            <p:cNvSpPr txBox="1">
              <a:spLocks/>
            </p:cNvSpPr>
            <p:nvPr/>
          </p:nvSpPr>
          <p:spPr>
            <a:xfrm>
              <a:off x="4684560" y="8717478"/>
              <a:ext cx="1268691" cy="377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Use the “Decline your place” option to withdraw from your offer(s). NB this cannot be undone. </a:t>
              </a:r>
              <a:endParaRPr lang="ru-RU" sz="1100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F50C785-424B-CF6A-E4DD-9004CA118602}"/>
              </a:ext>
            </a:extLst>
          </p:cNvPr>
          <p:cNvGrpSpPr/>
          <p:nvPr/>
        </p:nvGrpSpPr>
        <p:grpSpPr>
          <a:xfrm>
            <a:off x="152249" y="4401854"/>
            <a:ext cx="1929177" cy="786616"/>
            <a:chOff x="152249" y="4177024"/>
            <a:chExt cx="1929177" cy="786616"/>
          </a:xfrm>
        </p:grpSpPr>
        <p:sp>
          <p:nvSpPr>
            <p:cNvPr id="75" name="Text Placeholder 85">
              <a:extLst>
                <a:ext uri="{FF2B5EF4-FFF2-40B4-BE49-F238E27FC236}">
                  <a16:creationId xmlns:a16="http://schemas.microsoft.com/office/drawing/2014/main" id="{0512F48A-5815-403B-B8F7-340CF39C2C32}"/>
                </a:ext>
              </a:extLst>
            </p:cNvPr>
            <p:cNvSpPr txBox="1">
              <a:spLocks/>
            </p:cNvSpPr>
            <p:nvPr/>
          </p:nvSpPr>
          <p:spPr>
            <a:xfrm>
              <a:off x="152249" y="4177024"/>
              <a:ext cx="1929177" cy="32200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Grades Appeal</a:t>
              </a:r>
            </a:p>
          </p:txBody>
        </p:sp>
        <p:sp>
          <p:nvSpPr>
            <p:cNvPr id="76" name="Picture Placeholder 109">
              <a:extLst>
                <a:ext uri="{FF2B5EF4-FFF2-40B4-BE49-F238E27FC236}">
                  <a16:creationId xmlns:a16="http://schemas.microsoft.com/office/drawing/2014/main" id="{65F70FEA-915B-4ECA-AF48-E4DF66BEB9BC}"/>
                </a:ext>
              </a:extLst>
            </p:cNvPr>
            <p:cNvSpPr txBox="1">
              <a:spLocks/>
            </p:cNvSpPr>
            <p:nvPr/>
          </p:nvSpPr>
          <p:spPr>
            <a:xfrm>
              <a:off x="152249" y="4433889"/>
              <a:ext cx="1929177" cy="5297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The grounds for appealing grades are limited. Info on this will be sent separately.</a:t>
              </a:r>
              <a:endParaRPr lang="ru-RU" sz="1100" dirty="0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79E1358-80C2-49D5-904C-2B42AE15B714}"/>
              </a:ext>
            </a:extLst>
          </p:cNvPr>
          <p:cNvGrpSpPr/>
          <p:nvPr/>
        </p:nvGrpSpPr>
        <p:grpSpPr>
          <a:xfrm>
            <a:off x="152250" y="6433532"/>
            <a:ext cx="2859872" cy="620112"/>
            <a:chOff x="397994" y="6651563"/>
            <a:chExt cx="1615359" cy="620112"/>
          </a:xfrm>
        </p:grpSpPr>
        <p:sp>
          <p:nvSpPr>
            <p:cNvPr id="77" name="Text Placeholder 85">
              <a:extLst>
                <a:ext uri="{FF2B5EF4-FFF2-40B4-BE49-F238E27FC236}">
                  <a16:creationId xmlns:a16="http://schemas.microsoft.com/office/drawing/2014/main" id="{620C620D-A5C2-4F13-83BB-13BB56FA21BF}"/>
                </a:ext>
              </a:extLst>
            </p:cNvPr>
            <p:cNvSpPr txBox="1">
              <a:spLocks/>
            </p:cNvSpPr>
            <p:nvPr/>
          </p:nvSpPr>
          <p:spPr>
            <a:xfrm>
              <a:off x="397994" y="6651563"/>
              <a:ext cx="1615359" cy="2492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lIns="0" tIns="0" rIns="36000" bIns="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Retake Exams</a:t>
              </a:r>
            </a:p>
          </p:txBody>
        </p:sp>
        <p:sp>
          <p:nvSpPr>
            <p:cNvPr id="78" name="Picture Placeholder 109">
              <a:extLst>
                <a:ext uri="{FF2B5EF4-FFF2-40B4-BE49-F238E27FC236}">
                  <a16:creationId xmlns:a16="http://schemas.microsoft.com/office/drawing/2014/main" id="{3EC0D435-DF3F-4383-9E86-DA4423A501AC}"/>
                </a:ext>
              </a:extLst>
            </p:cNvPr>
            <p:cNvSpPr txBox="1">
              <a:spLocks/>
            </p:cNvSpPr>
            <p:nvPr/>
          </p:nvSpPr>
          <p:spPr>
            <a:xfrm>
              <a:off x="397994" y="6874643"/>
              <a:ext cx="1615358" cy="3970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You can re-take exams in the next academic year and re-apply through the next UCAS cycle. </a:t>
              </a:r>
              <a:endParaRPr lang="ru-RU" sz="1100" dirty="0"/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82EE313-654A-4321-B1BA-40080D7E315D}"/>
              </a:ext>
            </a:extLst>
          </p:cNvPr>
          <p:cNvGrpSpPr/>
          <p:nvPr/>
        </p:nvGrpSpPr>
        <p:grpSpPr>
          <a:xfrm>
            <a:off x="152252" y="7198594"/>
            <a:ext cx="3449268" cy="820989"/>
            <a:chOff x="523341" y="6920779"/>
            <a:chExt cx="1447419" cy="820989"/>
          </a:xfrm>
        </p:grpSpPr>
        <p:sp>
          <p:nvSpPr>
            <p:cNvPr id="81" name="Text Placeholder 85">
              <a:extLst>
                <a:ext uri="{FF2B5EF4-FFF2-40B4-BE49-F238E27FC236}">
                  <a16:creationId xmlns:a16="http://schemas.microsoft.com/office/drawing/2014/main" id="{DDDD52E4-CE04-4F6A-8C2E-EC2C0D989947}"/>
                </a:ext>
              </a:extLst>
            </p:cNvPr>
            <p:cNvSpPr txBox="1">
              <a:spLocks/>
            </p:cNvSpPr>
            <p:nvPr/>
          </p:nvSpPr>
          <p:spPr>
            <a:xfrm>
              <a:off x="523341" y="6920779"/>
              <a:ext cx="1447418" cy="32200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Clearing</a:t>
              </a:r>
            </a:p>
          </p:txBody>
        </p:sp>
        <p:sp>
          <p:nvSpPr>
            <p:cNvPr id="82" name="Picture Placeholder 109">
              <a:extLst>
                <a:ext uri="{FF2B5EF4-FFF2-40B4-BE49-F238E27FC236}">
                  <a16:creationId xmlns:a16="http://schemas.microsoft.com/office/drawing/2014/main" id="{E4EF99F1-9661-44D7-94DC-6E8A9A4A599D}"/>
                </a:ext>
              </a:extLst>
            </p:cNvPr>
            <p:cNvSpPr txBox="1">
              <a:spLocks/>
            </p:cNvSpPr>
            <p:nvPr/>
          </p:nvSpPr>
          <p:spPr>
            <a:xfrm>
              <a:off x="523342" y="7212017"/>
              <a:ext cx="1447418" cy="5297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If you still want to go to university, then you can use the Clearing process to find an alternative university place. See guide on Clearing and Clearing Plus.</a:t>
              </a:r>
              <a:endParaRPr lang="ru-RU" sz="1100" dirty="0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C207B8A-7073-45D7-9702-6D58305435B6}"/>
              </a:ext>
            </a:extLst>
          </p:cNvPr>
          <p:cNvGrpSpPr/>
          <p:nvPr/>
        </p:nvGrpSpPr>
        <p:grpSpPr>
          <a:xfrm>
            <a:off x="152249" y="5333421"/>
            <a:ext cx="2281849" cy="955160"/>
            <a:chOff x="533719" y="6721056"/>
            <a:chExt cx="1309206" cy="95516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84" name="Text Placeholder 85">
              <a:extLst>
                <a:ext uri="{FF2B5EF4-FFF2-40B4-BE49-F238E27FC236}">
                  <a16:creationId xmlns:a16="http://schemas.microsoft.com/office/drawing/2014/main" id="{7D42664B-9D84-4D46-9233-947B7A2D310F}"/>
                </a:ext>
              </a:extLst>
            </p:cNvPr>
            <p:cNvSpPr txBox="1">
              <a:spLocks/>
            </p:cNvSpPr>
            <p:nvPr/>
          </p:nvSpPr>
          <p:spPr>
            <a:xfrm>
              <a:off x="533719" y="6721056"/>
              <a:ext cx="1309204" cy="322002"/>
            </a:xfrm>
            <a:prstGeom prst="rect">
              <a:avLst/>
            </a:prstGeom>
            <a:grpFill/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chemeClr val="tx2">
                      <a:lumMod val="50000"/>
                    </a:schemeClr>
                  </a:solidFill>
                </a:rPr>
                <a:t>Appeal to University</a:t>
              </a:r>
            </a:p>
          </p:txBody>
        </p:sp>
        <p:sp>
          <p:nvSpPr>
            <p:cNvPr id="85" name="Picture Placeholder 109">
              <a:extLst>
                <a:ext uri="{FF2B5EF4-FFF2-40B4-BE49-F238E27FC236}">
                  <a16:creationId xmlns:a16="http://schemas.microsoft.com/office/drawing/2014/main" id="{BC149892-81D2-4FDE-A4AE-0E939EB5D356}"/>
                </a:ext>
              </a:extLst>
            </p:cNvPr>
            <p:cNvSpPr txBox="1">
              <a:spLocks/>
            </p:cNvSpPr>
            <p:nvPr/>
          </p:nvSpPr>
          <p:spPr>
            <a:xfrm>
              <a:off x="533721" y="6974485"/>
              <a:ext cx="1309204" cy="701731"/>
            </a:xfrm>
            <a:prstGeom prst="rect">
              <a:avLst/>
            </a:prstGeom>
            <a:grpFill/>
          </p:spPr>
          <p:txBody>
            <a:bodyPr wrap="square" r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You may be considered for an alternative course (e.g. foundation) at your preferred uni. Contact them if you’d like to see if this is possible.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E5E2219-5E8E-82E3-04B2-DB762A333537}"/>
              </a:ext>
            </a:extLst>
          </p:cNvPr>
          <p:cNvGrpSpPr/>
          <p:nvPr/>
        </p:nvGrpSpPr>
        <p:grpSpPr>
          <a:xfrm>
            <a:off x="139730" y="1164402"/>
            <a:ext cx="3398235" cy="786616"/>
            <a:chOff x="139730" y="1039200"/>
            <a:chExt cx="3398235" cy="786616"/>
          </a:xfrm>
        </p:grpSpPr>
        <p:sp>
          <p:nvSpPr>
            <p:cNvPr id="86" name="Text Placeholder 85">
              <a:extLst>
                <a:ext uri="{FF2B5EF4-FFF2-40B4-BE49-F238E27FC236}">
                  <a16:creationId xmlns:a16="http://schemas.microsoft.com/office/drawing/2014/main" id="{AA16FD2E-E5B0-4D6D-ACD6-BCFE15D7BFC7}"/>
                </a:ext>
              </a:extLst>
            </p:cNvPr>
            <p:cNvSpPr txBox="1">
              <a:spLocks/>
            </p:cNvSpPr>
            <p:nvPr/>
          </p:nvSpPr>
          <p:spPr>
            <a:xfrm>
              <a:off x="139730" y="1039200"/>
              <a:ext cx="3398235" cy="322002"/>
            </a:xfrm>
            <a:prstGeom prst="rect">
              <a:avLst/>
            </a:prstGeom>
            <a:solidFill>
              <a:srgbClr val="F1E8F8"/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rgbClr val="7030A0"/>
                  </a:solidFill>
                </a:rPr>
                <a:t>Place Confirmed</a:t>
              </a:r>
            </a:p>
          </p:txBody>
        </p:sp>
        <p:sp>
          <p:nvSpPr>
            <p:cNvPr id="87" name="Picture Placeholder 109">
              <a:extLst>
                <a:ext uri="{FF2B5EF4-FFF2-40B4-BE49-F238E27FC236}">
                  <a16:creationId xmlns:a16="http://schemas.microsoft.com/office/drawing/2014/main" id="{B1D28FB4-E7D9-45E1-B0AB-A966252F945E}"/>
                </a:ext>
              </a:extLst>
            </p:cNvPr>
            <p:cNvSpPr txBox="1">
              <a:spLocks/>
            </p:cNvSpPr>
            <p:nvPr/>
          </p:nvSpPr>
          <p:spPr>
            <a:xfrm>
              <a:off x="139730" y="1296065"/>
              <a:ext cx="3398235" cy="529751"/>
            </a:xfrm>
            <a:prstGeom prst="rect">
              <a:avLst/>
            </a:prstGeom>
            <a:solidFill>
              <a:srgbClr val="F1E8F8"/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Universities may award the place, anyway, check your UCAS Hub application portal to see if your Firm or Insurance choice is marked as Confirmed (Unconditional).</a:t>
              </a:r>
              <a:endParaRPr lang="ru-RU" sz="11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531A426-272D-F2D3-7C91-F77FD6AE2850}"/>
              </a:ext>
            </a:extLst>
          </p:cNvPr>
          <p:cNvGrpSpPr/>
          <p:nvPr/>
        </p:nvGrpSpPr>
        <p:grpSpPr>
          <a:xfrm>
            <a:off x="138233" y="3010597"/>
            <a:ext cx="2277366" cy="1246306"/>
            <a:chOff x="138233" y="2929710"/>
            <a:chExt cx="2277366" cy="1246306"/>
          </a:xfrm>
        </p:grpSpPr>
        <p:sp>
          <p:nvSpPr>
            <p:cNvPr id="88" name="Text Placeholder 85">
              <a:extLst>
                <a:ext uri="{FF2B5EF4-FFF2-40B4-BE49-F238E27FC236}">
                  <a16:creationId xmlns:a16="http://schemas.microsoft.com/office/drawing/2014/main" id="{4E2BAF50-8D15-4B00-B458-6DC54532FD82}"/>
                </a:ext>
              </a:extLst>
            </p:cNvPr>
            <p:cNvSpPr txBox="1">
              <a:spLocks/>
            </p:cNvSpPr>
            <p:nvPr/>
          </p:nvSpPr>
          <p:spPr>
            <a:xfrm>
              <a:off x="138233" y="2929710"/>
              <a:ext cx="2277365" cy="274349"/>
            </a:xfrm>
            <a:prstGeom prst="rect">
              <a:avLst/>
            </a:prstGeom>
            <a:solidFill>
              <a:srgbClr val="F1E8F8"/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rgbClr val="7030A0"/>
                  </a:solidFill>
                </a:rPr>
                <a:t>Awaiting Decision</a:t>
              </a:r>
            </a:p>
          </p:txBody>
        </p:sp>
        <p:sp>
          <p:nvSpPr>
            <p:cNvPr id="89" name="Picture Placeholder 109">
              <a:extLst>
                <a:ext uri="{FF2B5EF4-FFF2-40B4-BE49-F238E27FC236}">
                  <a16:creationId xmlns:a16="http://schemas.microsoft.com/office/drawing/2014/main" id="{62577C98-C99C-4B7E-AEE9-28095F6ABB46}"/>
                </a:ext>
              </a:extLst>
            </p:cNvPr>
            <p:cNvSpPr txBox="1">
              <a:spLocks/>
            </p:cNvSpPr>
            <p:nvPr/>
          </p:nvSpPr>
          <p:spPr>
            <a:xfrm>
              <a:off x="138234" y="3205449"/>
              <a:ext cx="2277365" cy="970567"/>
            </a:xfrm>
            <a:prstGeom prst="rect">
              <a:avLst/>
            </a:prstGeom>
            <a:solidFill>
              <a:srgbClr val="F1E8F8"/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GB" sz="1100" dirty="0"/>
                <a:t>Your Firm/Insurance Choice may still be considering whether to award you a place, if you have missed the offer, contact them to find out if there is anything they need from you. You can “decline your place” to enter Clearing. </a:t>
              </a:r>
              <a:endParaRPr lang="ru-RU" sz="1100" dirty="0"/>
            </a:p>
          </p:txBody>
        </p:sp>
      </p:grpSp>
      <p:sp>
        <p:nvSpPr>
          <p:cNvPr id="92" name="Arrow: Left 91">
            <a:extLst>
              <a:ext uri="{FF2B5EF4-FFF2-40B4-BE49-F238E27FC236}">
                <a16:creationId xmlns:a16="http://schemas.microsoft.com/office/drawing/2014/main" id="{0CD98F19-CE0C-4151-954B-C0822A9D866C}"/>
              </a:ext>
            </a:extLst>
          </p:cNvPr>
          <p:cNvSpPr/>
          <p:nvPr/>
        </p:nvSpPr>
        <p:spPr>
          <a:xfrm>
            <a:off x="2188531" y="4475761"/>
            <a:ext cx="360509" cy="303862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3" name="Arrow: Left 92">
            <a:extLst>
              <a:ext uri="{FF2B5EF4-FFF2-40B4-BE49-F238E27FC236}">
                <a16:creationId xmlns:a16="http://schemas.microsoft.com/office/drawing/2014/main" id="{11886C40-55DD-4CC2-BEF3-91EA36B6BCCA}"/>
              </a:ext>
            </a:extLst>
          </p:cNvPr>
          <p:cNvSpPr/>
          <p:nvPr/>
        </p:nvSpPr>
        <p:spPr>
          <a:xfrm rot="20678907">
            <a:off x="2507595" y="5259152"/>
            <a:ext cx="360509" cy="303862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4" name="Arrow: Left 93">
            <a:extLst>
              <a:ext uri="{FF2B5EF4-FFF2-40B4-BE49-F238E27FC236}">
                <a16:creationId xmlns:a16="http://schemas.microsoft.com/office/drawing/2014/main" id="{BAE219A6-8FF6-4018-8923-B271446E6912}"/>
              </a:ext>
            </a:extLst>
          </p:cNvPr>
          <p:cNvSpPr/>
          <p:nvPr/>
        </p:nvSpPr>
        <p:spPr>
          <a:xfrm rot="19643584">
            <a:off x="2779694" y="6007912"/>
            <a:ext cx="483519" cy="312121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5" name="Arrow: Left 94">
            <a:extLst>
              <a:ext uri="{FF2B5EF4-FFF2-40B4-BE49-F238E27FC236}">
                <a16:creationId xmlns:a16="http://schemas.microsoft.com/office/drawing/2014/main" id="{B1E7C5ED-2FC4-439F-B14D-96F06DAD9581}"/>
              </a:ext>
            </a:extLst>
          </p:cNvPr>
          <p:cNvSpPr/>
          <p:nvPr/>
        </p:nvSpPr>
        <p:spPr>
          <a:xfrm rot="17563425">
            <a:off x="3110767" y="6571462"/>
            <a:ext cx="763959" cy="396458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6" name="Arrow: Left 95">
            <a:extLst>
              <a:ext uri="{FF2B5EF4-FFF2-40B4-BE49-F238E27FC236}">
                <a16:creationId xmlns:a16="http://schemas.microsoft.com/office/drawing/2014/main" id="{882ED4C3-4249-403D-91C3-9230F2B3D1FA}"/>
              </a:ext>
            </a:extLst>
          </p:cNvPr>
          <p:cNvSpPr/>
          <p:nvPr/>
        </p:nvSpPr>
        <p:spPr>
          <a:xfrm rot="16200000">
            <a:off x="5212129" y="7048201"/>
            <a:ext cx="360509" cy="303862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7" name="Arrow: Left 96">
            <a:extLst>
              <a:ext uri="{FF2B5EF4-FFF2-40B4-BE49-F238E27FC236}">
                <a16:creationId xmlns:a16="http://schemas.microsoft.com/office/drawing/2014/main" id="{7A094DEE-DEEF-48A6-A7F6-C3F5A5481D9F}"/>
              </a:ext>
            </a:extLst>
          </p:cNvPr>
          <p:cNvSpPr/>
          <p:nvPr/>
        </p:nvSpPr>
        <p:spPr>
          <a:xfrm rot="12499335">
            <a:off x="7842859" y="5460300"/>
            <a:ext cx="421246" cy="303862"/>
          </a:xfrm>
          <a:prstGeom prst="leftArrow">
            <a:avLst/>
          </a:prstGeom>
          <a:solidFill>
            <a:srgbClr val="A9D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8" name="Arrow: Left 97">
            <a:extLst>
              <a:ext uri="{FF2B5EF4-FFF2-40B4-BE49-F238E27FC236}">
                <a16:creationId xmlns:a16="http://schemas.microsoft.com/office/drawing/2014/main" id="{5CBF51E2-BCEE-44B9-A526-3587B336A14F}"/>
              </a:ext>
            </a:extLst>
          </p:cNvPr>
          <p:cNvSpPr/>
          <p:nvPr/>
        </p:nvSpPr>
        <p:spPr>
          <a:xfrm rot="9510108">
            <a:off x="7957547" y="2984052"/>
            <a:ext cx="360509" cy="303862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99" name="Arrow: Left 98">
            <a:extLst>
              <a:ext uri="{FF2B5EF4-FFF2-40B4-BE49-F238E27FC236}">
                <a16:creationId xmlns:a16="http://schemas.microsoft.com/office/drawing/2014/main" id="{6392DF7D-3097-4A98-A231-EF2146FF0A1A}"/>
              </a:ext>
            </a:extLst>
          </p:cNvPr>
          <p:cNvSpPr/>
          <p:nvPr/>
        </p:nvSpPr>
        <p:spPr>
          <a:xfrm rot="7878724">
            <a:off x="7341674" y="1899727"/>
            <a:ext cx="360509" cy="303862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100" name="Arrow: Left 99">
            <a:extLst>
              <a:ext uri="{FF2B5EF4-FFF2-40B4-BE49-F238E27FC236}">
                <a16:creationId xmlns:a16="http://schemas.microsoft.com/office/drawing/2014/main" id="{3A9ED4B6-5B06-4266-BBC6-027FDEB7DD94}"/>
              </a:ext>
            </a:extLst>
          </p:cNvPr>
          <p:cNvSpPr/>
          <p:nvPr/>
        </p:nvSpPr>
        <p:spPr>
          <a:xfrm rot="738399">
            <a:off x="2397209" y="3362240"/>
            <a:ext cx="360509" cy="303862"/>
          </a:xfrm>
          <a:prstGeom prst="leftArrow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101" name="Arrow: Left 100">
            <a:extLst>
              <a:ext uri="{FF2B5EF4-FFF2-40B4-BE49-F238E27FC236}">
                <a16:creationId xmlns:a16="http://schemas.microsoft.com/office/drawing/2014/main" id="{26223158-D950-4603-A7AA-3A8CD500DD05}"/>
              </a:ext>
            </a:extLst>
          </p:cNvPr>
          <p:cNvSpPr/>
          <p:nvPr/>
        </p:nvSpPr>
        <p:spPr>
          <a:xfrm rot="2503489">
            <a:off x="3138490" y="2009240"/>
            <a:ext cx="329597" cy="303862"/>
          </a:xfrm>
          <a:prstGeom prst="leftArrow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102" name="Arrow: Left 101">
            <a:extLst>
              <a:ext uri="{FF2B5EF4-FFF2-40B4-BE49-F238E27FC236}">
                <a16:creationId xmlns:a16="http://schemas.microsoft.com/office/drawing/2014/main" id="{363EE96D-4634-43F0-B2E9-A436F1EA6614}"/>
              </a:ext>
            </a:extLst>
          </p:cNvPr>
          <p:cNvSpPr/>
          <p:nvPr/>
        </p:nvSpPr>
        <p:spPr>
          <a:xfrm rot="4265105">
            <a:off x="4267913" y="1196924"/>
            <a:ext cx="448202" cy="30386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103" name="Arrow: Left 102">
            <a:extLst>
              <a:ext uri="{FF2B5EF4-FFF2-40B4-BE49-F238E27FC236}">
                <a16:creationId xmlns:a16="http://schemas.microsoft.com/office/drawing/2014/main" id="{E2A039EC-F89A-4BDF-90C1-188DB69356E4}"/>
              </a:ext>
            </a:extLst>
          </p:cNvPr>
          <p:cNvSpPr/>
          <p:nvPr/>
        </p:nvSpPr>
        <p:spPr>
          <a:xfrm rot="6912506">
            <a:off x="6171371" y="1268415"/>
            <a:ext cx="360509" cy="303862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F6A3164-118D-4EFE-9360-3CF0AEBE09D4}"/>
              </a:ext>
            </a:extLst>
          </p:cNvPr>
          <p:cNvSpPr txBox="1"/>
          <p:nvPr/>
        </p:nvSpPr>
        <p:spPr>
          <a:xfrm>
            <a:off x="4714927" y="3705176"/>
            <a:ext cx="13494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RESULTS DAY 2023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2E3363-3364-89EB-93A1-47562D5CB148}"/>
              </a:ext>
            </a:extLst>
          </p:cNvPr>
          <p:cNvGrpSpPr/>
          <p:nvPr/>
        </p:nvGrpSpPr>
        <p:grpSpPr>
          <a:xfrm>
            <a:off x="139730" y="2095969"/>
            <a:ext cx="2646387" cy="769677"/>
            <a:chOff x="139730" y="1968348"/>
            <a:chExt cx="2646387" cy="769677"/>
          </a:xfrm>
        </p:grpSpPr>
        <p:sp>
          <p:nvSpPr>
            <p:cNvPr id="68" name="Text Placeholder 85">
              <a:extLst>
                <a:ext uri="{FF2B5EF4-FFF2-40B4-BE49-F238E27FC236}">
                  <a16:creationId xmlns:a16="http://schemas.microsoft.com/office/drawing/2014/main" id="{B7D84166-A624-42DB-A684-0182D65CA7F0}"/>
                </a:ext>
              </a:extLst>
            </p:cNvPr>
            <p:cNvSpPr txBox="1">
              <a:spLocks/>
            </p:cNvSpPr>
            <p:nvPr/>
          </p:nvSpPr>
          <p:spPr>
            <a:xfrm>
              <a:off x="139735" y="1968348"/>
              <a:ext cx="2646382" cy="322002"/>
            </a:xfrm>
            <a:prstGeom prst="rect">
              <a:avLst/>
            </a:prstGeom>
            <a:solidFill>
              <a:srgbClr val="F1E8F8"/>
            </a:solidFill>
          </p:spPr>
          <p:txBody>
            <a:bodyPr wrap="square" lIns="36000" tIns="36000" rIns="36000" bIns="36000" anchor="ctr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800" b="1" kern="1200">
                  <a:solidFill>
                    <a:schemeClr val="accent2">
                      <a:lumMod val="75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900" kern="1200">
                  <a:solidFill>
                    <a:schemeClr val="bg2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dirty="0">
                  <a:solidFill>
                    <a:srgbClr val="7030A0"/>
                  </a:solidFill>
                </a:rPr>
                <a:t>Alternative Offer</a:t>
              </a:r>
            </a:p>
          </p:txBody>
        </p:sp>
        <p:sp>
          <p:nvSpPr>
            <p:cNvPr id="69" name="Picture Placeholder 109">
              <a:extLst>
                <a:ext uri="{FF2B5EF4-FFF2-40B4-BE49-F238E27FC236}">
                  <a16:creationId xmlns:a16="http://schemas.microsoft.com/office/drawing/2014/main" id="{D5E79C96-5EA0-485F-AB9E-992CE1AA6FA8}"/>
                </a:ext>
              </a:extLst>
            </p:cNvPr>
            <p:cNvSpPr txBox="1">
              <a:spLocks/>
            </p:cNvSpPr>
            <p:nvPr/>
          </p:nvSpPr>
          <p:spPr>
            <a:xfrm>
              <a:off x="139730" y="2208274"/>
              <a:ext cx="2646226" cy="529751"/>
            </a:xfrm>
            <a:prstGeom prst="rect">
              <a:avLst/>
            </a:prstGeom>
            <a:solidFill>
              <a:srgbClr val="F1E8F8"/>
            </a:solidFill>
          </p:spPr>
          <p:txBody>
            <a:bodyPr wrap="square" lIns="36000" tIns="36000" rIns="36000" bIns="36000" anchor="t" anchorCtr="0">
              <a:spAutoFit/>
            </a:bodyPr>
            <a:lstStyle>
              <a:lvl1pPr marL="0" indent="0" algn="ctr" defTabSz="1069208" rtl="0" eaLnBrk="1" latinLnBrk="0" hangingPunct="1">
                <a:lnSpc>
                  <a:spcPct val="90000"/>
                </a:lnSpc>
                <a:spcBef>
                  <a:spcPts val="1169"/>
                </a:spcBef>
                <a:buFont typeface="Arial" panose="020B0604020202020204" pitchFamily="34" charset="0"/>
                <a:buNone/>
                <a:defRPr sz="1200" kern="1200">
                  <a:solidFill>
                    <a:srgbClr val="1A1A1A"/>
                  </a:solidFill>
                  <a:latin typeface="+mn-lt"/>
                  <a:ea typeface="+mn-ea"/>
                  <a:cs typeface="+mn-cs"/>
                </a:defRPr>
              </a:lvl1pPr>
              <a:lvl2pPr marL="80190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80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3651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33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111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05718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0322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74926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09530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44134" indent="-267302" algn="l" defTabSz="1069208" rtl="0" eaLnBrk="1" latinLnBrk="0" hangingPunct="1">
                <a:lnSpc>
                  <a:spcPct val="90000"/>
                </a:lnSpc>
                <a:spcBef>
                  <a:spcPts val="585"/>
                </a:spcBef>
                <a:buFont typeface="Arial" panose="020B0604020202020204" pitchFamily="34" charset="0"/>
                <a:buChar char="•"/>
                <a:defRPr sz="210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dirty="0"/>
                <a:t>Your Firm/Insurance uni may make you an alternative offer (e.g. for a different course), which you can accept or turn down on Track</a:t>
              </a:r>
              <a:endParaRPr lang="ru-RU" sz="1100" dirty="0"/>
            </a:p>
          </p:txBody>
        </p:sp>
      </p:grpSp>
      <p:sp>
        <p:nvSpPr>
          <p:cNvPr id="70" name="Arrow: Left 69">
            <a:extLst>
              <a:ext uri="{FF2B5EF4-FFF2-40B4-BE49-F238E27FC236}">
                <a16:creationId xmlns:a16="http://schemas.microsoft.com/office/drawing/2014/main" id="{FAC90779-5101-4DA0-BFF9-3BEF49438FC5}"/>
              </a:ext>
            </a:extLst>
          </p:cNvPr>
          <p:cNvSpPr/>
          <p:nvPr/>
        </p:nvSpPr>
        <p:spPr>
          <a:xfrm rot="1845140">
            <a:off x="2788721" y="2433401"/>
            <a:ext cx="212197" cy="303862"/>
          </a:xfrm>
          <a:prstGeom prst="leftArrow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6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78CE6C9051BF4D9D1EE97B62DC8D43" ma:contentTypeVersion="37" ma:contentTypeDescription="Create a new document." ma:contentTypeScope="" ma:versionID="8f04361e61a5b6f4205dd42fedc71fd5">
  <xsd:schema xmlns:xsd="http://www.w3.org/2001/XMLSchema" xmlns:xs="http://www.w3.org/2001/XMLSchema" xmlns:p="http://schemas.microsoft.com/office/2006/metadata/properties" xmlns:ns2="1d26746d-bbf3-434b-bf07-cc79107f54e6" xmlns:ns3="8126a8b0-2837-440c-8378-c7b7d7e7d829" targetNamespace="http://schemas.microsoft.com/office/2006/metadata/properties" ma:root="true" ma:fieldsID="1c98d6e6fc1a4182cfd06e70370b54f3" ns2:_="" ns3:_="">
    <xsd:import namespace="1d26746d-bbf3-434b-bf07-cc79107f54e6"/>
    <xsd:import namespace="8126a8b0-2837-440c-8378-c7b7d7e7d8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26746d-bbf3-434b-bf07-cc79107f54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MediaServiceLocation" ma:index="39" nillable="true" ma:displayName="Location" ma:internalName="MediaServiceLocatio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d61c2927-b1d1-41db-afc1-fee03bc9b1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6a8b0-2837-440c-8378-c7b7d7e7d82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3" nillable="true" ma:displayName="Taxonomy Catch All Column" ma:hidden="true" ma:list="{bbfc0e82-9e8d-444a-8d36-0f7bf715396e}" ma:internalName="TaxCatchAll" ma:showField="CatchAllData" ma:web="8126a8b0-2837-440c-8378-c7b7d7e7d8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1d26746d-bbf3-434b-bf07-cc79107f54e6" xsi:nil="true"/>
    <TeamsChannelId xmlns="1d26746d-bbf3-434b-bf07-cc79107f54e6" xsi:nil="true"/>
    <Student_Groups xmlns="1d26746d-bbf3-434b-bf07-cc79107f54e6">
      <UserInfo>
        <DisplayName/>
        <AccountId xsi:nil="true"/>
        <AccountType/>
      </UserInfo>
    </Student_Groups>
    <Has_Teacher_Only_SectionGroup xmlns="1d26746d-bbf3-434b-bf07-cc79107f54e6" xsi:nil="true"/>
    <NotebookType xmlns="1d26746d-bbf3-434b-bf07-cc79107f54e6" xsi:nil="true"/>
    <lcf76f155ced4ddcb4097134ff3c332f xmlns="1d26746d-bbf3-434b-bf07-cc79107f54e6">
      <Terms xmlns="http://schemas.microsoft.com/office/infopath/2007/PartnerControls"/>
    </lcf76f155ced4ddcb4097134ff3c332f>
    <TaxCatchAll xmlns="8126a8b0-2837-440c-8378-c7b7d7e7d829" xsi:nil="true"/>
    <CultureName xmlns="1d26746d-bbf3-434b-bf07-cc79107f54e6" xsi:nil="true"/>
    <Invited_Teachers xmlns="1d26746d-bbf3-434b-bf07-cc79107f54e6" xsi:nil="true"/>
    <Invited_Students xmlns="1d26746d-bbf3-434b-bf07-cc79107f54e6" xsi:nil="true"/>
    <Is_Collaboration_Space_Locked xmlns="1d26746d-bbf3-434b-bf07-cc79107f54e6" xsi:nil="true"/>
    <Distribution_Groups xmlns="1d26746d-bbf3-434b-bf07-cc79107f54e6" xsi:nil="true"/>
    <DefaultSectionNames xmlns="1d26746d-bbf3-434b-bf07-cc79107f54e6" xsi:nil="true"/>
    <Owner xmlns="1d26746d-bbf3-434b-bf07-cc79107f54e6">
      <UserInfo>
        <DisplayName/>
        <AccountId xsi:nil="true"/>
        <AccountType/>
      </UserInfo>
    </Owner>
    <LMS_Mappings xmlns="1d26746d-bbf3-434b-bf07-cc79107f54e6" xsi:nil="true"/>
    <Teachers xmlns="1d26746d-bbf3-434b-bf07-cc79107f54e6">
      <UserInfo>
        <DisplayName/>
        <AccountId xsi:nil="true"/>
        <AccountType/>
      </UserInfo>
    </Teachers>
    <Math_Settings xmlns="1d26746d-bbf3-434b-bf07-cc79107f54e6" xsi:nil="true"/>
    <Students xmlns="1d26746d-bbf3-434b-bf07-cc79107f54e6">
      <UserInfo>
        <DisplayName/>
        <AccountId xsi:nil="true"/>
        <AccountType/>
      </UserInfo>
    </Students>
    <IsNotebookLocked xmlns="1d26746d-bbf3-434b-bf07-cc79107f54e6" xsi:nil="true"/>
    <FolderType xmlns="1d26746d-bbf3-434b-bf07-cc79107f54e6" xsi:nil="true"/>
    <Self_Registration_Enabled xmlns="1d26746d-bbf3-434b-bf07-cc79107f54e6" xsi:nil="true"/>
    <AppVersion xmlns="1d26746d-bbf3-434b-bf07-cc79107f54e6" xsi:nil="true"/>
  </documentManagement>
</p:properties>
</file>

<file path=customXml/itemProps1.xml><?xml version="1.0" encoding="utf-8"?>
<ds:datastoreItem xmlns:ds="http://schemas.openxmlformats.org/officeDocument/2006/customXml" ds:itemID="{DDE0B73C-6203-49C4-A5CE-6CECAD4928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26746d-bbf3-434b-bf07-cc79107f54e6"/>
    <ds:schemaRef ds:uri="8126a8b0-2837-440c-8378-c7b7d7e7d8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C187E3-5056-4374-8EB7-C6FEAFCD4D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28808-9A5E-4E76-B01A-41E36599B6C5}">
  <ds:schemaRefs>
    <ds:schemaRef ds:uri="http://schemas.microsoft.com/office/2006/metadata/properties"/>
    <ds:schemaRef ds:uri="http://purl.org/dc/dcmitype/"/>
    <ds:schemaRef ds:uri="1d26746d-bbf3-434b-bf07-cc79107f54e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8126a8b0-2837-440c-8378-c7b7d7e7d829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672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2023-05-19T08:04:16Z</dcterms:created>
  <dcterms:modified xsi:type="dcterms:W3CDTF">2023-07-14T13:16:29Z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0x0101004978CE6C9051BF4D9D1EE97B62DC8D43</vt:lpwstr>
  </property>
</Properties>
</file>